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comment1.xml" ContentType="application/vnd.openxmlformats-officedocument.presentationml.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88"/>
  </p:notesMasterIdLst>
  <p:sldIdLst>
    <p:sldId id="256" r:id="rId2"/>
    <p:sldId id="432" r:id="rId3"/>
    <p:sldId id="257" r:id="rId4"/>
    <p:sldId id="433" r:id="rId5"/>
    <p:sldId id="431" r:id="rId6"/>
    <p:sldId id="258" r:id="rId7"/>
    <p:sldId id="259" r:id="rId8"/>
    <p:sldId id="260" r:id="rId9"/>
    <p:sldId id="261" r:id="rId10"/>
    <p:sldId id="262" r:id="rId11"/>
    <p:sldId id="263" r:id="rId12"/>
    <p:sldId id="264" r:id="rId13"/>
    <p:sldId id="265" r:id="rId14"/>
    <p:sldId id="434" r:id="rId15"/>
    <p:sldId id="266" r:id="rId16"/>
    <p:sldId id="267" r:id="rId17"/>
    <p:sldId id="268" r:id="rId18"/>
    <p:sldId id="269" r:id="rId19"/>
    <p:sldId id="270" r:id="rId20"/>
    <p:sldId id="271" r:id="rId21"/>
    <p:sldId id="272" r:id="rId22"/>
    <p:sldId id="273" r:id="rId23"/>
    <p:sldId id="274" r:id="rId24"/>
    <p:sldId id="435" r:id="rId25"/>
    <p:sldId id="436" r:id="rId26"/>
    <p:sldId id="275" r:id="rId27"/>
    <p:sldId id="276" r:id="rId28"/>
    <p:sldId id="277" r:id="rId29"/>
    <p:sldId id="278" r:id="rId30"/>
    <p:sldId id="437" r:id="rId31"/>
    <p:sldId id="43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439" r:id="rId61"/>
    <p:sldId id="440"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 id="352" r:id="rId108"/>
    <p:sldId id="353" r:id="rId109"/>
    <p:sldId id="354" r:id="rId110"/>
    <p:sldId id="355" r:id="rId111"/>
    <p:sldId id="356" r:id="rId112"/>
    <p:sldId id="357" r:id="rId113"/>
    <p:sldId id="358" r:id="rId114"/>
    <p:sldId id="359" r:id="rId115"/>
    <p:sldId id="360" r:id="rId116"/>
    <p:sldId id="441"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 id="418" r:id="rId175"/>
    <p:sldId id="419" r:id="rId176"/>
    <p:sldId id="420" r:id="rId177"/>
    <p:sldId id="421" r:id="rId178"/>
    <p:sldId id="422" r:id="rId179"/>
    <p:sldId id="423" r:id="rId180"/>
    <p:sldId id="424" r:id="rId181"/>
    <p:sldId id="425" r:id="rId182"/>
    <p:sldId id="426" r:id="rId183"/>
    <p:sldId id="427" r:id="rId184"/>
    <p:sldId id="428" r:id="rId185"/>
    <p:sldId id="429" r:id="rId186"/>
    <p:sldId id="430" r:id="rId1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9" roundtripDataSignature="AMtx7mhJ1/0AcRf1qR7hqzHxideEg5WBv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ha Sharma" initials="" lastIdx="1" clrIdx="0"/>
  <p:cmAuthor id="1" name="neha sharma" initials="ns" lastIdx="1" clrIdx="1">
    <p:extLst>
      <p:ext uri="{19B8F6BF-5375-455C-9EA6-DF929625EA0E}">
        <p15:presenceInfo xmlns:p15="http://schemas.microsoft.com/office/powerpoint/2012/main" userId="6baa78166ba4aed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3C6FE8-BA9C-4D11-A11E-1AD8BFF673C4}">
  <a:tblStyle styleId="{283C6FE8-BA9C-4D11-A11E-1AD8BFF673C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customschemas.google.com/relationships/presentationmetadata" Target="meta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1-12-22T06:35:46.214" idx="1">
    <p:pos x="6000" y="0"/>
    <p:text>The leftmost graph shows no definite pattern i.e constant variance among the residuals,the middle graph shows a specific pattern where the error increases and then decreases with the predicted values violating the constant variance rule and the rightmost graph also exhibits a specific pattern where the error decreases with the predicted values depicting heteroscedasticity</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TT9L-dw"/>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 name="Google Shape;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we will learn about the different approaches towards machine learning and the variety of problems they can solve.</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5.1.5.1 What is Supervised Learning?</a:t>
            </a:r>
            <a:endParaRPr/>
          </a:p>
          <a:p>
            <a:pPr marL="0" lvl="0" indent="0" algn="l" rtl="0">
              <a:spcBef>
                <a:spcPts val="0"/>
              </a:spcBef>
              <a:spcAft>
                <a:spcPts val="0"/>
              </a:spcAft>
              <a:buNone/>
            </a:pPr>
            <a:r>
              <a:rPr lang="en-US"/>
              <a:t>The supervised learning model has a set of input variables (x), and an output variable (y). An algorithm identifies the mapping function between the input and output variables. The relationship is y = f(x).</a:t>
            </a:r>
            <a:endParaRPr/>
          </a:p>
          <a:p>
            <a:pPr marL="0" lvl="0" indent="0" algn="l" rtl="0">
              <a:spcBef>
                <a:spcPts val="0"/>
              </a:spcBef>
              <a:spcAft>
                <a:spcPts val="0"/>
              </a:spcAft>
              <a:buNone/>
            </a:pPr>
            <a:r>
              <a:rPr lang="en-US"/>
              <a:t>The learning is monitored or supervised in the sense that we already know the output and the algorithm are corrected each time to optimise its results. The algorithm is trained over the data set and amended until it achieves an acceptable level of performance.</a:t>
            </a:r>
            <a:endParaRPr/>
          </a:p>
          <a:p>
            <a:pPr marL="0" lvl="0" indent="0" algn="l" rtl="0">
              <a:spcBef>
                <a:spcPts val="0"/>
              </a:spcBef>
              <a:spcAft>
                <a:spcPts val="0"/>
              </a:spcAft>
              <a:buNone/>
            </a:pPr>
            <a:r>
              <a:rPr lang="en-US"/>
              <a:t>We can group the supervised learning problems as:</a:t>
            </a:r>
            <a:endParaRPr/>
          </a:p>
          <a:p>
            <a:pPr marL="0" lvl="0" indent="0" algn="l" rtl="0">
              <a:spcBef>
                <a:spcPts val="0"/>
              </a:spcBef>
              <a:spcAft>
                <a:spcPts val="0"/>
              </a:spcAft>
              <a:buNone/>
            </a:pPr>
            <a:r>
              <a:rPr lang="en-US"/>
              <a:t>1.	Regression problems – Used to predict future values and the model is trained with the historical data. E.g., Predicting the future price of a product.</a:t>
            </a:r>
            <a:endParaRPr/>
          </a:p>
          <a:p>
            <a:pPr marL="0" lvl="0" indent="0" algn="l" rtl="0">
              <a:spcBef>
                <a:spcPts val="0"/>
              </a:spcBef>
              <a:spcAft>
                <a:spcPts val="0"/>
              </a:spcAft>
              <a:buNone/>
            </a:pPr>
            <a:r>
              <a:rPr lang="en-US"/>
              <a:t>2.	Classification problems – Various labels train the algorithm to identify items within a specific category. E.g., Disease or no disease, Apple or an orange, Beer or wine.</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p:txBody>
      </p:sp>
      <p:sp>
        <p:nvSpPr>
          <p:cNvPr id="101" name="Google Shape;10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0" name="Google Shape;800;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7" name="Google Shape;837;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2" name="Google Shape;852;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approach is the one where the output is unknown, and we have only the input variable at hand. The algorithm learns by itself and discovers an impressive structure in the data. The goal is to decipher the underlying distribution in the data to gain more knowledge about the data. </a:t>
            </a:r>
            <a:endParaRPr/>
          </a:p>
          <a:p>
            <a:pPr marL="0" lvl="0" indent="0" algn="l" rtl="0">
              <a:spcBef>
                <a:spcPts val="0"/>
              </a:spcBef>
              <a:spcAft>
                <a:spcPts val="0"/>
              </a:spcAft>
              <a:buNone/>
            </a:pPr>
            <a:endParaRPr/>
          </a:p>
          <a:p>
            <a:pPr marL="0" lvl="0" indent="0" algn="l" rtl="0">
              <a:spcBef>
                <a:spcPts val="0"/>
              </a:spcBef>
              <a:spcAft>
                <a:spcPts val="0"/>
              </a:spcAft>
              <a:buNone/>
            </a:pPr>
            <a:r>
              <a:rPr lang="en-US"/>
              <a:t>We can group the unsupervised learning problems as:</a:t>
            </a:r>
            <a:endParaRPr/>
          </a:p>
          <a:p>
            <a:pPr marL="0" lvl="0" indent="0" algn="l" rtl="0">
              <a:spcBef>
                <a:spcPts val="0"/>
              </a:spcBef>
              <a:spcAft>
                <a:spcPts val="0"/>
              </a:spcAft>
              <a:buNone/>
            </a:pPr>
            <a:r>
              <a:rPr lang="en-US"/>
              <a:t>1.	Clustering: This means bundling the input variables with the same characteristics together. E.g., grouping users based on search history</a:t>
            </a:r>
            <a:endParaRPr/>
          </a:p>
          <a:p>
            <a:pPr marL="0" lvl="0" indent="0" algn="l" rtl="0">
              <a:spcBef>
                <a:spcPts val="0"/>
              </a:spcBef>
              <a:spcAft>
                <a:spcPts val="0"/>
              </a:spcAft>
              <a:buNone/>
            </a:pPr>
            <a:r>
              <a:rPr lang="en-US"/>
              <a:t>2.	Association: Here, we discover the rules that govern meaningful associations among the data set. E.g., People who watch ‘X’ will also watch ‘Y.’</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9" name="Google Shape;10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2" name="Google Shape;892;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0" name="Google Shape;900;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7" name="Google Shape;927;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5" name="Google Shape;935;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 name="Google Shape;943;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0" name="Google Shape;950;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5" name="Google Shape;965;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 name="Google Shape;973;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0" name="Google Shape;980;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9" name="Google Shape;989;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 name="Google Shape;1021;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1" name="Google Shape;1031;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0" name="Google Shape;1040;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approach, machine learning models are trained to make a series of decisions based on the rewards and feedback they receive for their actions. The machine learns to achieve a goal in complex and uncertain situations and is rewarded each time it achieves it during the learning period. </a:t>
            </a:r>
            <a:endParaRPr/>
          </a:p>
          <a:p>
            <a:pPr marL="0" lvl="0" indent="0" algn="l" rtl="0">
              <a:spcBef>
                <a:spcPts val="0"/>
              </a:spcBef>
              <a:spcAft>
                <a:spcPts val="0"/>
              </a:spcAft>
              <a:buNone/>
            </a:pPr>
            <a:r>
              <a:rPr lang="en-US"/>
              <a:t>Reinforcement learning is different from supervised learning in the sense that there is no answer available, so the reinforcement agent decides the steps to perform a task. The machine learns from its own experiences when there is no training data set present.</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Here is a Look of some Applications of Machine Learning</a:t>
            </a:r>
            <a:endParaRPr/>
          </a:p>
          <a:p>
            <a:pPr marL="0" lvl="0" indent="0" algn="l" rtl="0">
              <a:spcBef>
                <a:spcPts val="0"/>
              </a:spcBef>
              <a:spcAft>
                <a:spcPts val="0"/>
              </a:spcAft>
              <a:buNone/>
            </a:pPr>
            <a:r>
              <a:rPr lang="en-US"/>
              <a:t>Machine Learning algorithms help in building intelligent systems that can learn from their past experiences and historical data to give accurate results. Many industries are thus applying machine learning solutions to their business problems, or to create new and better products and services. Healthcare, defence, financial services, marketing, and security services, among others, use Machine Learning in their applications and processes.</a:t>
            </a:r>
            <a:endParaRPr/>
          </a:p>
          <a:p>
            <a:pPr marL="0" lvl="0" indent="0" algn="l" rtl="0">
              <a:spcBef>
                <a:spcPts val="0"/>
              </a:spcBef>
              <a:spcAft>
                <a:spcPts val="0"/>
              </a:spcAft>
              <a:buNone/>
            </a:pPr>
            <a:endParaRPr/>
          </a:p>
        </p:txBody>
      </p:sp>
      <p:sp>
        <p:nvSpPr>
          <p:cNvPr id="127" name="Google Shape;12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4" name="Google Shape;1074;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5" name="Google Shape;1085;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5" name="Google Shape;1105;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p1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1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9" name="Google Shape;1129;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7" name="Google Shape;1137;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Facial recognition / Image recognition</a:t>
            </a:r>
            <a:endParaRPr/>
          </a:p>
          <a:p>
            <a:pPr marL="0" lvl="0" indent="0" algn="l" rtl="0">
              <a:spcBef>
                <a:spcPts val="0"/>
              </a:spcBef>
              <a:spcAft>
                <a:spcPts val="0"/>
              </a:spcAft>
              <a:buNone/>
            </a:pPr>
            <a:r>
              <a:rPr lang="en-US"/>
              <a:t>The most common application of machine learning is Facial Recognition, and the simplest example of this application is the iPhone X. There are a lot of use-cases of facial recognition, mostly for security purposes like identifying criminals, searching for missing individuals, aid forensic investigations, etc. Intelligent marketing, diagnose diseases, track attendance in schools, are some other uses.</a:t>
            </a:r>
            <a:endParaRPr/>
          </a:p>
          <a:p>
            <a:pPr marL="0" lvl="0" indent="0" algn="l" rtl="0">
              <a:spcBef>
                <a:spcPts val="0"/>
              </a:spcBef>
              <a:spcAft>
                <a:spcPts val="0"/>
              </a:spcAft>
              <a:buNone/>
            </a:pPr>
            <a:r>
              <a:rPr lang="en-US"/>
              <a:t>Automatic Speech Recognition</a:t>
            </a:r>
            <a:endParaRPr/>
          </a:p>
          <a:p>
            <a:pPr marL="0" lvl="0" indent="0" algn="l" rtl="0">
              <a:spcBef>
                <a:spcPts val="0"/>
              </a:spcBef>
              <a:spcAft>
                <a:spcPts val="0"/>
              </a:spcAft>
              <a:buNone/>
            </a:pPr>
            <a:r>
              <a:rPr lang="en-US"/>
              <a:t>Abbreviated as ASR, automatic speech recognition is used to convert speech into digital text. Its applications lie in authenticating users based on their voice and performing tasks based on the human voice inputs. Speech patterns and vocabulary are fed into the system to train the model. Presently ASR systems find a wide variety of applications in the following domains:</a:t>
            </a:r>
            <a:endParaRPr/>
          </a:p>
          <a:p>
            <a:pPr marL="0" lvl="0" indent="0" algn="l" rtl="0">
              <a:spcBef>
                <a:spcPts val="0"/>
              </a:spcBef>
              <a:spcAft>
                <a:spcPts val="0"/>
              </a:spcAft>
              <a:buNone/>
            </a:pPr>
            <a:r>
              <a:rPr lang="en-US"/>
              <a:t>•	Medical Assistance</a:t>
            </a:r>
            <a:endParaRPr/>
          </a:p>
          <a:p>
            <a:pPr marL="0" lvl="0" indent="0" algn="l" rtl="0">
              <a:spcBef>
                <a:spcPts val="0"/>
              </a:spcBef>
              <a:spcAft>
                <a:spcPts val="0"/>
              </a:spcAft>
              <a:buNone/>
            </a:pPr>
            <a:r>
              <a:rPr lang="en-US"/>
              <a:t>•	Industrial Robotics</a:t>
            </a:r>
            <a:endParaRPr/>
          </a:p>
          <a:p>
            <a:pPr marL="0" lvl="0" indent="0" algn="l" rtl="0">
              <a:spcBef>
                <a:spcPts val="0"/>
              </a:spcBef>
              <a:spcAft>
                <a:spcPts val="0"/>
              </a:spcAft>
              <a:buNone/>
            </a:pPr>
            <a:r>
              <a:rPr lang="en-US"/>
              <a:t>•	Forensic and Law enforcement</a:t>
            </a:r>
            <a:endParaRPr/>
          </a:p>
          <a:p>
            <a:pPr marL="0" lvl="0" indent="0" algn="l" rtl="0">
              <a:spcBef>
                <a:spcPts val="0"/>
              </a:spcBef>
              <a:spcAft>
                <a:spcPts val="0"/>
              </a:spcAft>
              <a:buNone/>
            </a:pPr>
            <a:r>
              <a:rPr lang="en-US"/>
              <a:t>•	Defence &amp; Aviation</a:t>
            </a:r>
            <a:endParaRPr/>
          </a:p>
          <a:p>
            <a:pPr marL="0" lvl="0" indent="0" algn="l" rtl="0">
              <a:spcBef>
                <a:spcPts val="0"/>
              </a:spcBef>
              <a:spcAft>
                <a:spcPts val="0"/>
              </a:spcAft>
              <a:buNone/>
            </a:pPr>
            <a:r>
              <a:rPr lang="en-US"/>
              <a:t>•	Telecommunications Industry</a:t>
            </a:r>
            <a:endParaRPr/>
          </a:p>
          <a:p>
            <a:pPr marL="0" lvl="0" indent="0" algn="l" rtl="0">
              <a:spcBef>
                <a:spcPts val="0"/>
              </a:spcBef>
              <a:spcAft>
                <a:spcPts val="0"/>
              </a:spcAft>
              <a:buNone/>
            </a:pPr>
            <a:r>
              <a:rPr lang="en-US"/>
              <a:t>•	Home Automation and Security Access Control</a:t>
            </a:r>
            <a:endParaRPr/>
          </a:p>
          <a:p>
            <a:pPr marL="0" lvl="0" indent="0" algn="l" rtl="0">
              <a:spcBef>
                <a:spcPts val="0"/>
              </a:spcBef>
              <a:spcAft>
                <a:spcPts val="0"/>
              </a:spcAft>
              <a:buNone/>
            </a:pPr>
            <a:r>
              <a:rPr lang="en-US"/>
              <a:t>•	I.T. and Consumer Electronics</a:t>
            </a:r>
            <a:endParaRPr/>
          </a:p>
          <a:p>
            <a:pPr marL="0" lvl="0" indent="0" algn="l" rtl="0">
              <a:spcBef>
                <a:spcPts val="0"/>
              </a:spcBef>
              <a:spcAft>
                <a:spcPts val="0"/>
              </a:spcAft>
              <a:buNone/>
            </a:pPr>
            <a:r>
              <a:rPr lang="en-US"/>
              <a:t>Financial Services</a:t>
            </a:r>
            <a:endParaRPr/>
          </a:p>
          <a:p>
            <a:pPr marL="0" lvl="0" indent="0" algn="l" rtl="0">
              <a:spcBef>
                <a:spcPts val="0"/>
              </a:spcBef>
              <a:spcAft>
                <a:spcPts val="0"/>
              </a:spcAft>
              <a:buNone/>
            </a:pPr>
            <a:r>
              <a:rPr lang="en-US"/>
              <a:t>Machine learning has many use cases in Financial Services. Machine Learning algorithms prove to be excellent at detecting frauds by monitoring activities of each user and assess that if an attempted activity is typical of that user or not.</a:t>
            </a:r>
            <a:endParaRPr/>
          </a:p>
          <a:p>
            <a:pPr marL="0" lvl="0" indent="0" algn="l" rtl="0">
              <a:spcBef>
                <a:spcPts val="0"/>
              </a:spcBef>
              <a:spcAft>
                <a:spcPts val="0"/>
              </a:spcAft>
              <a:buNone/>
            </a:pPr>
            <a:r>
              <a:rPr lang="en-US"/>
              <a:t>Financial monitoring to detect money laundering activities is also a critical security use case of machine learning.</a:t>
            </a:r>
            <a:endParaRPr/>
          </a:p>
          <a:p>
            <a:pPr marL="0" lvl="0" indent="0" algn="l" rtl="0">
              <a:spcBef>
                <a:spcPts val="0"/>
              </a:spcBef>
              <a:spcAft>
                <a:spcPts val="0"/>
              </a:spcAft>
              <a:buNone/>
            </a:pPr>
            <a:r>
              <a:rPr lang="en-US"/>
              <a:t>Machine Learning also helps in making better trading decisions with the help of algorithms that can analyse thousands of data sources simultaneously. Credit scoring and underwriting are some of the other applications.</a:t>
            </a:r>
            <a:endParaRPr/>
          </a:p>
          <a:p>
            <a:pPr marL="0" lvl="0" indent="0" algn="l" rtl="0">
              <a:spcBef>
                <a:spcPts val="0"/>
              </a:spcBef>
              <a:spcAft>
                <a:spcPts val="0"/>
              </a:spcAft>
              <a:buNone/>
            </a:pPr>
            <a:r>
              <a:rPr lang="en-US"/>
              <a:t>The most common application in our day-to-day activities is the virtual personal assistants like Siri and Alexa.</a:t>
            </a:r>
            <a:endParaRPr/>
          </a:p>
          <a:p>
            <a:pPr marL="0" lvl="0" indent="0" algn="l" rtl="0">
              <a:spcBef>
                <a:spcPts val="0"/>
              </a:spcBef>
              <a:spcAft>
                <a:spcPts val="0"/>
              </a:spcAft>
              <a:buNone/>
            </a:pPr>
            <a:r>
              <a:rPr lang="en-US"/>
              <a:t>Marketing and Sales</a:t>
            </a:r>
            <a:endParaRPr/>
          </a:p>
          <a:p>
            <a:pPr marL="0" lvl="0" indent="0" algn="l" rtl="0">
              <a:spcBef>
                <a:spcPts val="0"/>
              </a:spcBef>
              <a:spcAft>
                <a:spcPts val="0"/>
              </a:spcAft>
              <a:buNone/>
            </a:pPr>
            <a:r>
              <a:rPr lang="en-US"/>
              <a:t>Machine Learning is improving lead scoring algorithms by including various parameters such as website visits, emails opened, downloads, and clicks to score each lead. It also helps businesses to improve their dynamic pricing models by using regression techniques to make predictions. </a:t>
            </a:r>
            <a:endParaRPr/>
          </a:p>
          <a:p>
            <a:pPr marL="0" lvl="0" indent="0" algn="l" rtl="0">
              <a:spcBef>
                <a:spcPts val="0"/>
              </a:spcBef>
              <a:spcAft>
                <a:spcPts val="0"/>
              </a:spcAft>
              <a:buNone/>
            </a:pPr>
            <a:r>
              <a:rPr lang="en-US"/>
              <a:t>Sentiment Analysis is another essential application to gauge consumer response to a specific product or a marketing initiative. Machine Learning for Computer Vision helps brands identify their products in images and videos online. These brands also use computer vision to measure the mentions that miss out on any relevant text. Chatbots are also becoming more responsive and intelligent with the help of machine learning.</a:t>
            </a:r>
            <a:endParaRPr/>
          </a:p>
          <a:p>
            <a:pPr marL="0" lvl="0" indent="0" algn="l" rtl="0">
              <a:spcBef>
                <a:spcPts val="0"/>
              </a:spcBef>
              <a:spcAft>
                <a:spcPts val="0"/>
              </a:spcAft>
              <a:buNone/>
            </a:pPr>
            <a:r>
              <a:rPr lang="en-US"/>
              <a:t>Healthcare</a:t>
            </a:r>
            <a:endParaRPr/>
          </a:p>
          <a:p>
            <a:pPr marL="0" lvl="0" indent="0" algn="l" rtl="0">
              <a:spcBef>
                <a:spcPts val="0"/>
              </a:spcBef>
              <a:spcAft>
                <a:spcPts val="0"/>
              </a:spcAft>
              <a:buNone/>
            </a:pPr>
            <a:r>
              <a:rPr lang="en-US"/>
              <a:t>A vital application of Machine Learning is in the diagnosis of diseases and ailments, which are otherwise difficult to diagnose. Radiotherapy is also becoming better with Machine Learning taking over. </a:t>
            </a:r>
            <a:endParaRPr/>
          </a:p>
          <a:p>
            <a:pPr marL="0" lvl="0" indent="0" algn="l" rtl="0">
              <a:spcBef>
                <a:spcPts val="0"/>
              </a:spcBef>
              <a:spcAft>
                <a:spcPts val="0"/>
              </a:spcAft>
              <a:buNone/>
            </a:pPr>
            <a:r>
              <a:rPr lang="en-US"/>
              <a:t>Early-stage drug discovery is another crucial application which involves technologies such as precision medicine and next-generation sequencing. Clinical trials cost a lot of time and money to complete and deliver results. Applying Machine Learning based predictive analytics could improve on these factors and give better results. </a:t>
            </a:r>
            <a:endParaRPr/>
          </a:p>
          <a:p>
            <a:pPr marL="0" lvl="0" indent="0" algn="l" rtl="0">
              <a:spcBef>
                <a:spcPts val="0"/>
              </a:spcBef>
              <a:spcAft>
                <a:spcPts val="0"/>
              </a:spcAft>
              <a:buNone/>
            </a:pPr>
            <a:r>
              <a:rPr lang="en-US"/>
              <a:t>Machine Learning technologies are also critical to make outbreak predictions. Scientists around the world are using these technologies to predict epidemic outbreaks. </a:t>
            </a:r>
            <a:endParaRPr/>
          </a:p>
          <a:p>
            <a:pPr marL="0" lvl="0" indent="0" algn="l" rtl="0">
              <a:spcBef>
                <a:spcPts val="0"/>
              </a:spcBef>
              <a:spcAft>
                <a:spcPts val="0"/>
              </a:spcAft>
              <a:buNone/>
            </a:pPr>
            <a:r>
              <a:rPr lang="en-US"/>
              <a:t>Recommendation Systems</a:t>
            </a:r>
            <a:endParaRPr/>
          </a:p>
          <a:p>
            <a:pPr marL="0" lvl="0" indent="0" algn="l" rtl="0">
              <a:spcBef>
                <a:spcPts val="0"/>
              </a:spcBef>
              <a:spcAft>
                <a:spcPts val="0"/>
              </a:spcAft>
              <a:buNone/>
            </a:pPr>
            <a:r>
              <a:rPr lang="en-US"/>
              <a:t>Many businesses today use recommendation systems to effectively communicate with the users on their site. It can recommend relevant products, movies, web-series, songs, and much more. Most prominent use-cases of recommendation systems are e-commerce sites like Amazon, Flipkart, and many others, along with Spotify, Netflix, and other web-streaming channels.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6" name="Google Shape;13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9" name="Google Shape;1169;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9" name="Google Shape;1189;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0" name="Google Shape;1210;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1" name="Google Shape;1221;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1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6" name="Google Shape;1246;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p1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7" name="Google Shape;1257;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p1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8" name="Google Shape;1268;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8" name="Google Shape;1278;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9" name="Google Shape;1289;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3" name="Google Shape;1313;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6" name="Google Shape;1326;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p1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4" name="Google Shape;1334;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3" name="Google Shape;1343;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2" name="Google Shape;1352;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1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1" name="Google Shape;1361;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1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6" name="Google Shape;1396;p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1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p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p1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p1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2" name="Google Shape;1422;p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Supervised learning is the types of machine learning in which machines are trained using well "labelled" training data, and on basis of that data, machines predict the output. The labelled data means some input data is already tagged with the correct output.</a:t>
            </a:r>
            <a:endParaRPr/>
          </a:p>
          <a:p>
            <a:pPr marL="0" lvl="0" indent="0" algn="l" rtl="0">
              <a:spcBef>
                <a:spcPts val="0"/>
              </a:spcBef>
              <a:spcAft>
                <a:spcPts val="0"/>
              </a:spcAft>
              <a:buNone/>
            </a:pPr>
            <a:r>
              <a:rPr lang="en-US"/>
              <a:t>In supervised learning, the training data provided to the machines work as the supervisor that teaches the machines to predict the output correctly. It applies the same concept as a student learns in the supervision of the teacher.</a:t>
            </a:r>
            <a:endParaRPr/>
          </a:p>
          <a:p>
            <a:pPr marL="0" lvl="0" indent="0" algn="l" rtl="0">
              <a:spcBef>
                <a:spcPts val="0"/>
              </a:spcBef>
              <a:spcAft>
                <a:spcPts val="0"/>
              </a:spcAft>
              <a:buNone/>
            </a:pPr>
            <a:r>
              <a:rPr lang="en-US"/>
              <a:t>Supervised learning is a process of providing input data as well as correct output data to the machine learning model. The aim of a supervised learning algorithm is to find a mapping function to map the input variable(x) with the output variable(y).</a:t>
            </a:r>
            <a:endParaRPr/>
          </a:p>
          <a:p>
            <a:pPr marL="0" lvl="0" indent="0" algn="l" rtl="0">
              <a:spcBef>
                <a:spcPts val="0"/>
              </a:spcBef>
              <a:spcAft>
                <a:spcPts val="0"/>
              </a:spcAft>
              <a:buNone/>
            </a:pPr>
            <a:r>
              <a:rPr lang="en-US"/>
              <a:t>In the real-world, supervised learning can be used for Risk Assessment, Image classification, Fraud Detection, spam filtering, etc.</a:t>
            </a:r>
            <a:endParaRPr/>
          </a:p>
          <a:p>
            <a:pPr marL="0" lvl="0" indent="0" algn="l" rtl="0">
              <a:spcBef>
                <a:spcPts val="0"/>
              </a:spcBef>
              <a:spcAft>
                <a:spcPts val="0"/>
              </a:spcAft>
              <a:buNone/>
            </a:pPr>
            <a:endParaRPr/>
          </a:p>
        </p:txBody>
      </p:sp>
      <p:sp>
        <p:nvSpPr>
          <p:cNvPr id="156" name="Google Shape;15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1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0" name="Google Shape;1430;p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p1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9" name="Google Shape;1439;p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p1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8" name="Google Shape;1448;p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p1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8" name="Google Shape;1458;p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1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6" name="Google Shape;1466;p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p1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3" name="Google Shape;1473;p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 Supervised Learning Works?</a:t>
            </a:r>
            <a:endParaRPr/>
          </a:p>
          <a:p>
            <a:pPr marL="0" lvl="0" indent="0" algn="l" rtl="0">
              <a:spcBef>
                <a:spcPts val="0"/>
              </a:spcBef>
              <a:spcAft>
                <a:spcPts val="0"/>
              </a:spcAft>
              <a:buNone/>
            </a:pPr>
            <a:r>
              <a:rPr lang="en-US"/>
              <a:t>In supervised learning, models are trained using labelled dataset, where the model learns about each type of data. Once the training process is completed, the model is tested based on test data (a subset of the training set), and then it predicts the output.</a:t>
            </a:r>
            <a:endParaRPr/>
          </a:p>
          <a:p>
            <a:pPr marL="0" lvl="0" indent="0" algn="l" rtl="0">
              <a:spcBef>
                <a:spcPts val="0"/>
              </a:spcBef>
              <a:spcAft>
                <a:spcPts val="0"/>
              </a:spcAft>
              <a:buNone/>
            </a:pPr>
            <a:r>
              <a:rPr lang="en-US"/>
              <a:t>The working of Supervised learning can be easily understood by the below example and diagram:</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Suppose we have a dataset of different types of shapes which includes square, rectangle, triangle, and Polygon. Now the first step is that we need to train the model for each shape.</a:t>
            </a:r>
            <a:endParaRPr/>
          </a:p>
          <a:p>
            <a:pPr marL="0" lvl="0" indent="0" algn="l" rtl="0">
              <a:spcBef>
                <a:spcPts val="0"/>
              </a:spcBef>
              <a:spcAft>
                <a:spcPts val="0"/>
              </a:spcAft>
              <a:buNone/>
            </a:pPr>
            <a:r>
              <a:rPr lang="en-US"/>
              <a:t>•	If the given shape has four sides, and all the sides are equal, then it will be labelled as a Square.</a:t>
            </a:r>
            <a:endParaRPr/>
          </a:p>
          <a:p>
            <a:pPr marL="0" lvl="0" indent="0" algn="l" rtl="0">
              <a:spcBef>
                <a:spcPts val="0"/>
              </a:spcBef>
              <a:spcAft>
                <a:spcPts val="0"/>
              </a:spcAft>
              <a:buNone/>
            </a:pPr>
            <a:r>
              <a:rPr lang="en-US"/>
              <a:t>•	If the given shape has three sides, then it will be labelled as a triangle.</a:t>
            </a:r>
            <a:endParaRPr/>
          </a:p>
          <a:p>
            <a:pPr marL="0" lvl="0" indent="0" algn="l" rtl="0">
              <a:spcBef>
                <a:spcPts val="0"/>
              </a:spcBef>
              <a:spcAft>
                <a:spcPts val="0"/>
              </a:spcAft>
              <a:buNone/>
            </a:pPr>
            <a:r>
              <a:rPr lang="en-US"/>
              <a:t>•	If the given shape has six equal sides, then it will be labelled as hexagon.</a:t>
            </a:r>
            <a:endParaRPr/>
          </a:p>
          <a:p>
            <a:pPr marL="0" lvl="0" indent="0" algn="l" rtl="0">
              <a:spcBef>
                <a:spcPts val="0"/>
              </a:spcBef>
              <a:spcAft>
                <a:spcPts val="0"/>
              </a:spcAft>
              <a:buNone/>
            </a:pPr>
            <a:r>
              <a:rPr lang="en-US"/>
              <a:t>Now, after training, we test our model using the test set, and the task of the model is to identify the shape.</a:t>
            </a:r>
            <a:endParaRPr/>
          </a:p>
          <a:p>
            <a:pPr marL="0" lvl="0" indent="0" algn="l" rtl="0">
              <a:spcBef>
                <a:spcPts val="0"/>
              </a:spcBef>
              <a:spcAft>
                <a:spcPts val="0"/>
              </a:spcAft>
              <a:buNone/>
            </a:pPr>
            <a:r>
              <a:rPr lang="en-US"/>
              <a:t>The machine is already trained on all types of shapes, and when it finds a new shape, it classifies the shape on the bases of a number of sides and predicts the output.</a:t>
            </a:r>
            <a:endParaRPr/>
          </a:p>
          <a:p>
            <a:pPr marL="0" lvl="0" indent="0" algn="l" rtl="0">
              <a:spcBef>
                <a:spcPts val="0"/>
              </a:spcBef>
              <a:spcAft>
                <a:spcPts val="0"/>
              </a:spcAft>
              <a:buNone/>
            </a:pPr>
            <a:endParaRPr/>
          </a:p>
        </p:txBody>
      </p:sp>
      <p:sp>
        <p:nvSpPr>
          <p:cNvPr id="164" name="Google Shape;16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10991e56687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 name="Google Shape;34;g10991e56687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What is Machine Learning?</a:t>
            </a:r>
            <a:endParaRPr/>
          </a:p>
          <a:p>
            <a:pPr marL="0" lvl="0" indent="0" algn="l" rtl="0">
              <a:spcBef>
                <a:spcPts val="0"/>
              </a:spcBef>
              <a:spcAft>
                <a:spcPts val="0"/>
              </a:spcAft>
              <a:buNone/>
            </a:pPr>
            <a:r>
              <a:rPr lang="en-US"/>
              <a:t>Machine learning (ML) is the study of computer algorithms that improve automatically through experience and using data. It is seen as a part of artificial intelligence. Machine learning algorithms build a model based on sample data, known as "training data", to make predictions or decisions without being explicitly programmed to do so. Machine learning algorithms are used in a wide variety of applications, such as in medicine, email filtering, and computer vision, where it is difficult or unfeasible to develop conventional algorithms to perform the needed tasks.</a:t>
            </a:r>
            <a:endParaRPr/>
          </a:p>
          <a:p>
            <a:pPr marL="0" lvl="0" indent="0" algn="l" rtl="0">
              <a:spcBef>
                <a:spcPts val="0"/>
              </a:spcBef>
              <a:spcAft>
                <a:spcPts val="0"/>
              </a:spcAft>
              <a:buNone/>
            </a:pPr>
            <a:r>
              <a:rPr lang="en-US"/>
              <a:t>A subset of machine learning is closely related to computational statistics, which focuses on making predictions using computers; but not all machine learning is statistical learning. The study of mathematical optimization delivers methods, theory and application domains to the field of machine learning. Data mining is a related field of study, focusing on exploratory data analysis through unsupervised learning. In its application across business problems, machine learning is also referred to as predictive analytics</a:t>
            </a:r>
            <a:endParaRPr/>
          </a:p>
          <a:p>
            <a:pPr marL="0" lvl="0" indent="0" algn="l" rtl="0">
              <a:spcBef>
                <a:spcPts val="0"/>
              </a:spcBef>
              <a:spcAft>
                <a:spcPts val="0"/>
              </a:spcAft>
              <a:buNone/>
            </a:pPr>
            <a:endParaRPr/>
          </a:p>
        </p:txBody>
      </p:sp>
      <p:sp>
        <p:nvSpPr>
          <p:cNvPr id="35" name="Google Shape;35;g10991e56687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Types of Regression</a:t>
            </a:r>
            <a:endParaRPr/>
          </a:p>
          <a:p>
            <a:pPr marL="0" lvl="0" indent="0" algn="l" rtl="0">
              <a:spcBef>
                <a:spcPts val="0"/>
              </a:spcBef>
              <a:spcAft>
                <a:spcPts val="0"/>
              </a:spcAft>
              <a:buNone/>
            </a:pPr>
            <a:r>
              <a:rPr lang="en-US"/>
              <a:t>There are various types of regressions which are used in data science and machine learning. Each type has its own importance on different scenarios, but at the core, all the regression methods analyse the effect of the independent variable on dependent variables. Here we are discussing some important types of regression which are given below:</a:t>
            </a:r>
            <a:endParaRPr/>
          </a:p>
          <a:p>
            <a:pPr marL="0" lvl="0" indent="0" algn="l" rtl="0">
              <a:spcBef>
                <a:spcPts val="0"/>
              </a:spcBef>
              <a:spcAft>
                <a:spcPts val="0"/>
              </a:spcAft>
              <a:buNone/>
            </a:pPr>
            <a:r>
              <a:rPr lang="en-US"/>
              <a:t>•	Linear Regression</a:t>
            </a:r>
            <a:endParaRPr/>
          </a:p>
          <a:p>
            <a:pPr marL="0" lvl="0" indent="0" algn="l" rtl="0">
              <a:spcBef>
                <a:spcPts val="0"/>
              </a:spcBef>
              <a:spcAft>
                <a:spcPts val="0"/>
              </a:spcAft>
              <a:buNone/>
            </a:pPr>
            <a:r>
              <a:rPr lang="en-US"/>
              <a:t>•	Logistic Regression</a:t>
            </a:r>
            <a:endParaRPr/>
          </a:p>
          <a:p>
            <a:pPr marL="0" lvl="0" indent="0" algn="l" rtl="0">
              <a:spcBef>
                <a:spcPts val="0"/>
              </a:spcBef>
              <a:spcAft>
                <a:spcPts val="0"/>
              </a:spcAft>
              <a:buNone/>
            </a:pPr>
            <a:r>
              <a:rPr lang="en-US"/>
              <a:t>•	Polynomial Regression</a:t>
            </a:r>
            <a:endParaRPr/>
          </a:p>
          <a:p>
            <a:pPr marL="0" lvl="0" indent="0" algn="l" rtl="0">
              <a:spcBef>
                <a:spcPts val="0"/>
              </a:spcBef>
              <a:spcAft>
                <a:spcPts val="0"/>
              </a:spcAft>
              <a:buNone/>
            </a:pPr>
            <a:r>
              <a:rPr lang="en-US"/>
              <a:t>•	Support Vector Regression</a:t>
            </a:r>
            <a:endParaRPr/>
          </a:p>
          <a:p>
            <a:pPr marL="0" lvl="0" indent="0" algn="l" rtl="0">
              <a:spcBef>
                <a:spcPts val="0"/>
              </a:spcBef>
              <a:spcAft>
                <a:spcPts val="0"/>
              </a:spcAft>
              <a:buNone/>
            </a:pPr>
            <a:r>
              <a:rPr lang="en-US"/>
              <a:t>•	Decision Tree Regression</a:t>
            </a:r>
            <a:endParaRPr/>
          </a:p>
          <a:p>
            <a:pPr marL="0" lvl="0" indent="0" algn="l" rtl="0">
              <a:spcBef>
                <a:spcPts val="0"/>
              </a:spcBef>
              <a:spcAft>
                <a:spcPts val="0"/>
              </a:spcAft>
              <a:buNone/>
            </a:pPr>
            <a:r>
              <a:rPr lang="en-US"/>
              <a:t>•	Random Forest Regression</a:t>
            </a:r>
            <a:endParaRPr/>
          </a:p>
          <a:p>
            <a:pPr marL="0" lvl="0" indent="0" algn="l" rtl="0">
              <a:spcBef>
                <a:spcPts val="0"/>
              </a:spcBef>
              <a:spcAft>
                <a:spcPts val="0"/>
              </a:spcAft>
              <a:buNone/>
            </a:pPr>
            <a:r>
              <a:rPr lang="en-US"/>
              <a:t>•	Ridge Regression</a:t>
            </a:r>
            <a:endParaRPr/>
          </a:p>
          <a:p>
            <a:pPr marL="0" lvl="0" indent="0" algn="l" rtl="0">
              <a:spcBef>
                <a:spcPts val="0"/>
              </a:spcBef>
              <a:spcAft>
                <a:spcPts val="0"/>
              </a:spcAft>
              <a:buNone/>
            </a:pPr>
            <a:r>
              <a:rPr lang="en-US"/>
              <a:t>•	Lasso Regression</a:t>
            </a:r>
            <a:endParaRPr/>
          </a:p>
          <a:p>
            <a:pPr marL="0" lvl="0" indent="0" algn="l" rtl="0">
              <a:spcBef>
                <a:spcPts val="0"/>
              </a:spcBef>
              <a:spcAft>
                <a:spcPts val="0"/>
              </a:spcAft>
              <a:buNone/>
            </a:pPr>
            <a:endParaRPr/>
          </a:p>
        </p:txBody>
      </p:sp>
      <p:sp>
        <p:nvSpPr>
          <p:cNvPr id="220" name="Google Shape;22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 name="Google Shape;4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Process</a:t>
            </a:r>
            <a:endParaRPr/>
          </a:p>
          <a:p>
            <a:pPr marL="0" lvl="0" indent="0" algn="l" rtl="0">
              <a:spcBef>
                <a:spcPts val="0"/>
              </a:spcBef>
              <a:spcAft>
                <a:spcPts val="0"/>
              </a:spcAft>
              <a:buNone/>
            </a:pPr>
            <a:r>
              <a:rPr lang="en-US"/>
              <a:t>Machine Learning algorithms utilize a variety of techniques to handle large amounts of complex data to make decisions. These algorithms complete the task of learning from data with specific inputs given to the machine. It’s important to understand how these algorithms and a machine learning system as a whole work, so that we can get to know how these can be used in the future.</a:t>
            </a:r>
            <a:endParaRPr/>
          </a:p>
          <a:p>
            <a:pPr marL="0" lvl="0" indent="0" algn="l" rtl="0">
              <a:spcBef>
                <a:spcPts val="0"/>
              </a:spcBef>
              <a:spcAft>
                <a:spcPts val="0"/>
              </a:spcAft>
              <a:buNone/>
            </a:pPr>
            <a:r>
              <a:rPr lang="en-US"/>
              <a:t>It all starts with training the machine learning algorithm by using a training data set to create a model. When new input data is introduced to the ML algorithm, it makes a prediction. The predictions and results are evaluated for accuracy.</a:t>
            </a:r>
            <a:endParaRPr/>
          </a:p>
          <a:p>
            <a:pPr marL="0" lvl="0" indent="0" algn="l" rtl="0">
              <a:spcBef>
                <a:spcPts val="0"/>
              </a:spcBef>
              <a:spcAft>
                <a:spcPts val="0"/>
              </a:spcAft>
              <a:buNone/>
            </a:pPr>
            <a:r>
              <a:rPr lang="en-US"/>
              <a:t>If the prediction is not as expected, the algorithm is re-trained again and again until the desired output is obtained. This enables the ml algorithm to learn on its own and produce an optimal answer that will gradually increase in accuracy over time.</a:t>
            </a:r>
            <a:endParaRPr/>
          </a:p>
          <a:p>
            <a:pPr marL="0" lvl="0" indent="0" algn="l" rtl="0">
              <a:spcBef>
                <a:spcPts val="0"/>
              </a:spcBef>
              <a:spcAft>
                <a:spcPts val="0"/>
              </a:spcAft>
              <a:buNone/>
            </a:pPr>
            <a:r>
              <a:rPr lang="en-US"/>
              <a:t>After a desired level of accuracy is obtained, the machine learning algorithm is deployed. Let me explain to you how machine learning works with a simple example:</a:t>
            </a:r>
            <a:endParaRPr/>
          </a:p>
          <a:p>
            <a:pPr marL="0" lvl="0" indent="0" algn="l" rtl="0">
              <a:spcBef>
                <a:spcPts val="0"/>
              </a:spcBef>
              <a:spcAft>
                <a:spcPts val="0"/>
              </a:spcAft>
              <a:buNone/>
            </a:pPr>
            <a:r>
              <a:rPr lang="en-US"/>
              <a:t>When you search for “Lion images” on Google Search (as seen in the image below), Google is incredibly good at bringing relevant results, but how does Google achieve this task?</a:t>
            </a:r>
            <a:endParaRPr/>
          </a:p>
          <a:p>
            <a:pPr marL="0" lvl="0" indent="0" algn="l" rtl="0">
              <a:spcBef>
                <a:spcPts val="0"/>
              </a:spcBef>
              <a:spcAft>
                <a:spcPts val="0"/>
              </a:spcAft>
              <a:buNone/>
            </a:pPr>
            <a:r>
              <a:rPr lang="en-US"/>
              <a:t>Google first gets a large quantity of examples(datasets) of photos labelled “LION”.</a:t>
            </a:r>
            <a:endParaRPr/>
          </a:p>
          <a:p>
            <a:pPr marL="0" lvl="0" indent="0" algn="l" rtl="0">
              <a:spcBef>
                <a:spcPts val="0"/>
              </a:spcBef>
              <a:spcAft>
                <a:spcPts val="0"/>
              </a:spcAft>
              <a:buNone/>
            </a:pPr>
            <a:r>
              <a:rPr lang="en-US"/>
              <a:t>Then the Machine learning algorithm looks for patterns of pixels and patterns of colors that will help it predict if the image is of “LION”.</a:t>
            </a:r>
            <a:endParaRPr/>
          </a:p>
          <a:p>
            <a:pPr marL="0" lvl="0" indent="0" algn="l" rtl="0">
              <a:spcBef>
                <a:spcPts val="0"/>
              </a:spcBef>
              <a:spcAft>
                <a:spcPts val="0"/>
              </a:spcAft>
              <a:buNone/>
            </a:pPr>
            <a:r>
              <a:rPr lang="en-US"/>
              <a:t>At first, Google’s computers make a random guess of what patterns are good in order to identify an image of a LION.</a:t>
            </a:r>
            <a:endParaRPr/>
          </a:p>
          <a:p>
            <a:pPr marL="0" lvl="0" indent="0" algn="l" rtl="0">
              <a:spcBef>
                <a:spcPts val="0"/>
              </a:spcBef>
              <a:spcAft>
                <a:spcPts val="0"/>
              </a:spcAft>
              <a:buNone/>
            </a:pPr>
            <a:r>
              <a:rPr lang="en-US"/>
              <a:t>If it makes a mistake, then a set of adjustments are made in order for the algorithm to get it right.</a:t>
            </a:r>
            <a:endParaRPr/>
          </a:p>
          <a:p>
            <a:pPr marL="0" lvl="0" indent="0" algn="l" rtl="0">
              <a:spcBef>
                <a:spcPts val="0"/>
              </a:spcBef>
              <a:spcAft>
                <a:spcPts val="0"/>
              </a:spcAft>
              <a:buNone/>
            </a:pPr>
            <a:r>
              <a:rPr lang="en-US"/>
              <a:t>In the end, such a collection of patterns will be learned by a large computer system modelled after the human brain, that once trained can correctly identify and bring accurate results of LION images on Google Search.</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If you were in charge of building a machine-learning algorithm to try and identify images between lions and tigers. How will you go about it?</a:t>
            </a:r>
            <a:endParaRPr/>
          </a:p>
          <a:p>
            <a:pPr marL="0" lvl="0" indent="0" algn="l" rtl="0">
              <a:spcBef>
                <a:spcPts val="0"/>
              </a:spcBef>
              <a:spcAft>
                <a:spcPts val="0"/>
              </a:spcAft>
              <a:buNone/>
            </a:pPr>
            <a:r>
              <a:rPr lang="en-US"/>
              <a:t>The first step as I explained above would be to gather a large number of labelled images with “LION” for lions and “TIGER” for tigers. After this, we will train the computer to look for patterns on the images in order to identify lions and tigers respectively.</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Once the machine learning model has been trained, we can give it(input) different images to see if it can correctly identify lions and tigers separately. As seen in the image above, a trained machine learning model can correctly identify such queries.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3" name="Google Shape;4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Model Performance:</a:t>
            </a:r>
            <a:endParaRPr/>
          </a:p>
          <a:p>
            <a:pPr marL="0" lvl="0" indent="0" algn="l" rtl="0">
              <a:spcBef>
                <a:spcPts val="0"/>
              </a:spcBef>
              <a:spcAft>
                <a:spcPts val="0"/>
              </a:spcAft>
              <a:buNone/>
            </a:pPr>
            <a:r>
              <a:rPr lang="en-US"/>
              <a:t>The Goodness of fit determines how the line of regression fits the set of observations. The process of finding the best model out of various models is called optimization. It can be achieved by below method:</a:t>
            </a:r>
            <a:endParaRPr/>
          </a:p>
          <a:p>
            <a:pPr marL="0" lvl="0" indent="0" algn="l" rtl="0">
              <a:spcBef>
                <a:spcPts val="0"/>
              </a:spcBef>
              <a:spcAft>
                <a:spcPts val="0"/>
              </a:spcAft>
              <a:buNone/>
            </a:pPr>
            <a:r>
              <a:rPr lang="en-US"/>
              <a:t>1. R-squared method:</a:t>
            </a:r>
            <a:endParaRPr/>
          </a:p>
          <a:p>
            <a:pPr marL="0" lvl="0" indent="0" algn="l" rtl="0">
              <a:spcBef>
                <a:spcPts val="0"/>
              </a:spcBef>
              <a:spcAft>
                <a:spcPts val="0"/>
              </a:spcAft>
              <a:buNone/>
            </a:pPr>
            <a:r>
              <a:rPr lang="en-US"/>
              <a:t>•	R-squared is a statistical method that determines the goodness of fit.</a:t>
            </a:r>
            <a:endParaRPr/>
          </a:p>
          <a:p>
            <a:pPr marL="0" lvl="0" indent="0" algn="l" rtl="0">
              <a:spcBef>
                <a:spcPts val="0"/>
              </a:spcBef>
              <a:spcAft>
                <a:spcPts val="0"/>
              </a:spcAft>
              <a:buNone/>
            </a:pPr>
            <a:r>
              <a:rPr lang="en-US"/>
              <a:t>•	It measures the strength of the relationship between the dependent and independent variables on a scale of 0-100%.</a:t>
            </a:r>
            <a:endParaRPr/>
          </a:p>
          <a:p>
            <a:pPr marL="0" lvl="0" indent="0" algn="l" rtl="0">
              <a:spcBef>
                <a:spcPts val="0"/>
              </a:spcBef>
              <a:spcAft>
                <a:spcPts val="0"/>
              </a:spcAft>
              <a:buNone/>
            </a:pPr>
            <a:r>
              <a:rPr lang="en-US"/>
              <a:t>•	The high value of R-square determines the less difference between the predicted values and actual values and hence represents a good model.</a:t>
            </a:r>
            <a:endParaRPr/>
          </a:p>
          <a:p>
            <a:pPr marL="0" lvl="0" indent="0" algn="l" rtl="0">
              <a:spcBef>
                <a:spcPts val="0"/>
              </a:spcBef>
              <a:spcAft>
                <a:spcPts val="0"/>
              </a:spcAft>
              <a:buNone/>
            </a:pPr>
            <a:r>
              <a:rPr lang="en-US"/>
              <a:t>•	It is also called a coefficient of determination, or coefficient of multiple determination for multiple regression.</a:t>
            </a:r>
            <a:endParaRPr/>
          </a:p>
          <a:p>
            <a:pPr marL="0" lvl="0" indent="0" algn="l" rtl="0">
              <a:spcBef>
                <a:spcPts val="0"/>
              </a:spcBef>
              <a:spcAft>
                <a:spcPts val="0"/>
              </a:spcAft>
              <a:buNone/>
            </a:pPr>
            <a:r>
              <a:rPr lang="en-US"/>
              <a:t>•	It can be calculated from the below formula:</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p:txBody>
      </p:sp>
      <p:sp>
        <p:nvSpPr>
          <p:cNvPr id="278" name="Google Shape;278;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0991e5668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0991e56687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 name="Google Shape;52;g10991e56687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three major building blocks of a Machine Learning system are the model, the parameters, and the learner.</a:t>
            </a:r>
            <a:endParaRPr/>
          </a:p>
          <a:p>
            <a:pPr marL="0" lvl="0" indent="0" algn="l" rtl="0">
              <a:spcBef>
                <a:spcPts val="0"/>
              </a:spcBef>
              <a:spcAft>
                <a:spcPts val="0"/>
              </a:spcAft>
              <a:buNone/>
            </a:pPr>
            <a:r>
              <a:rPr lang="en-US"/>
              <a:t>•	Model is the system which makes predictions</a:t>
            </a:r>
            <a:endParaRPr/>
          </a:p>
          <a:p>
            <a:pPr marL="0" lvl="0" indent="0" algn="l" rtl="0">
              <a:spcBef>
                <a:spcPts val="0"/>
              </a:spcBef>
              <a:spcAft>
                <a:spcPts val="0"/>
              </a:spcAft>
              <a:buNone/>
            </a:pPr>
            <a:r>
              <a:rPr lang="en-US"/>
              <a:t>•	The parameters are the factors which are considered by the model to make predictions</a:t>
            </a:r>
            <a:endParaRPr/>
          </a:p>
          <a:p>
            <a:pPr marL="0" lvl="0" indent="0" algn="l" rtl="0">
              <a:spcBef>
                <a:spcPts val="0"/>
              </a:spcBef>
              <a:spcAft>
                <a:spcPts val="0"/>
              </a:spcAft>
              <a:buNone/>
            </a:pPr>
            <a:r>
              <a:rPr lang="en-US"/>
              <a:t>•	The learner makes the adjustments in the parameters and the model to align the predictions with the actual results</a:t>
            </a:r>
            <a:endParaRPr/>
          </a:p>
          <a:p>
            <a:pPr marL="0" lvl="0" indent="0" algn="l" rtl="0">
              <a:spcBef>
                <a:spcPts val="0"/>
              </a:spcBef>
              <a:spcAft>
                <a:spcPts val="0"/>
              </a:spcAft>
              <a:buNone/>
            </a:pPr>
            <a:r>
              <a:rPr lang="en-US"/>
              <a:t>Let us build on the beer and wine example from above to understand how machine learning works. A machine learning model here has to predict if a drink is a beer or wine. The parameters selected are the colour of the drink and the alcohol percentage. The first step is: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9" name="Google Shape;5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 name="Google Shape;48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Learning from the training set</a:t>
            </a:r>
            <a:endParaRPr/>
          </a:p>
          <a:p>
            <a:pPr marL="0" lvl="0" indent="0" algn="l" rtl="0">
              <a:spcBef>
                <a:spcPts val="0"/>
              </a:spcBef>
              <a:spcAft>
                <a:spcPts val="0"/>
              </a:spcAft>
              <a:buNone/>
            </a:pPr>
            <a:r>
              <a:rPr lang="en-US"/>
              <a:t>This involves taking a sample data set of several drinks for which the colour and alcohol percentage is specified. Now, we have to define the description of each classification, that is wine and beer, in terms of the value of parameters for each type. The model can use the description to decide if a new drink is a wine or beer.</a:t>
            </a:r>
            <a:endParaRPr/>
          </a:p>
          <a:p>
            <a:pPr marL="0" lvl="0" indent="0" algn="l" rtl="0">
              <a:spcBef>
                <a:spcPts val="0"/>
              </a:spcBef>
              <a:spcAft>
                <a:spcPts val="0"/>
              </a:spcAft>
              <a:buNone/>
            </a:pPr>
            <a:endParaRPr/>
          </a:p>
          <a:p>
            <a:pPr marL="0" lvl="0" indent="0" algn="l" rtl="0">
              <a:spcBef>
                <a:spcPts val="0"/>
              </a:spcBef>
              <a:spcAft>
                <a:spcPts val="0"/>
              </a:spcAft>
              <a:buNone/>
            </a:pPr>
            <a:r>
              <a:rPr lang="en-US"/>
              <a:t>You can represent the values of the parameters, ‘colour’ and ‘alcohol percentages’ as ‘x’ and ‘y’ respectively. Then (x,y) defines the parameters of each drink in the training data. This set of data is called a training set. These values, when plotted on a graph, present a hypothesis in the form of a line, a rectangle, or a polynomial that fits best to the desired results.</a:t>
            </a:r>
            <a:endParaRPr/>
          </a:p>
          <a:p>
            <a:pPr marL="0" lvl="0" indent="0" algn="l" rtl="0">
              <a:spcBef>
                <a:spcPts val="0"/>
              </a:spcBef>
              <a:spcAft>
                <a:spcPts val="0"/>
              </a:spcAft>
              <a:buNone/>
            </a:pPr>
            <a:r>
              <a:rPr lang="en-US"/>
              <a:t>The second step is to measure error</a:t>
            </a:r>
            <a:endParaRPr/>
          </a:p>
          <a:p>
            <a:pPr marL="0" lvl="0" indent="0" algn="l" rtl="0">
              <a:spcBef>
                <a:spcPts val="0"/>
              </a:spcBef>
              <a:spcAft>
                <a:spcPts val="0"/>
              </a:spcAft>
              <a:buNone/>
            </a:pPr>
            <a:r>
              <a:rPr lang="en-US"/>
              <a:t>Once the model is trained on a defined training set, it needs to be checked for discrepancies and errors. We use a fresh set of data to accomplish this task. The outcome of this test would be one of these four:</a:t>
            </a:r>
            <a:endParaRPr/>
          </a:p>
          <a:p>
            <a:pPr marL="0" lvl="0" indent="0" algn="l" rtl="0">
              <a:spcBef>
                <a:spcPts val="0"/>
              </a:spcBef>
              <a:spcAft>
                <a:spcPts val="0"/>
              </a:spcAft>
              <a:buNone/>
            </a:pPr>
            <a:r>
              <a:rPr lang="en-US"/>
              <a:t>•	True Positive: When the model predicts the condition when it is present</a:t>
            </a:r>
            <a:endParaRPr/>
          </a:p>
          <a:p>
            <a:pPr marL="0" lvl="0" indent="0" algn="l" rtl="0">
              <a:spcBef>
                <a:spcPts val="0"/>
              </a:spcBef>
              <a:spcAft>
                <a:spcPts val="0"/>
              </a:spcAft>
              <a:buNone/>
            </a:pPr>
            <a:r>
              <a:rPr lang="en-US"/>
              <a:t>•	True Negative: When the model does not predict a condition when it is absent</a:t>
            </a:r>
            <a:endParaRPr/>
          </a:p>
          <a:p>
            <a:pPr marL="0" lvl="0" indent="0" algn="l" rtl="0">
              <a:spcBef>
                <a:spcPts val="0"/>
              </a:spcBef>
              <a:spcAft>
                <a:spcPts val="0"/>
              </a:spcAft>
              <a:buNone/>
            </a:pPr>
            <a:r>
              <a:rPr lang="en-US"/>
              <a:t>•	False Positive: When the model predicts a condition when it is absent</a:t>
            </a:r>
            <a:endParaRPr/>
          </a:p>
          <a:p>
            <a:pPr marL="0" lvl="0" indent="0" algn="l" rtl="0">
              <a:spcBef>
                <a:spcPts val="0"/>
              </a:spcBef>
              <a:spcAft>
                <a:spcPts val="0"/>
              </a:spcAft>
              <a:buNone/>
            </a:pPr>
            <a:r>
              <a:rPr lang="en-US"/>
              <a:t>•	False Negative: When the model does not predict a condition when it is present</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a:t>The sum of FP and FN is the total error in the model.</a:t>
            </a:r>
            <a:endParaRPr/>
          </a:p>
          <a:p>
            <a:pPr marL="0" lvl="0" indent="0" algn="l" rtl="0">
              <a:spcBef>
                <a:spcPts val="0"/>
              </a:spcBef>
              <a:spcAft>
                <a:spcPts val="0"/>
              </a:spcAft>
              <a:buNone/>
            </a:pPr>
            <a:endParaRPr/>
          </a:p>
        </p:txBody>
      </p:sp>
      <p:sp>
        <p:nvSpPr>
          <p:cNvPr id="69" name="Google Shape;6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 name="Google Shape;56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Manage Noise</a:t>
            </a:r>
            <a:endParaRPr/>
          </a:p>
          <a:p>
            <a:pPr marL="0" lvl="0" indent="0" algn="l" rtl="0">
              <a:spcBef>
                <a:spcPts val="0"/>
              </a:spcBef>
              <a:spcAft>
                <a:spcPts val="0"/>
              </a:spcAft>
              <a:buNone/>
            </a:pPr>
            <a:r>
              <a:rPr lang="en-US"/>
              <a:t>For the sake of simplicity, we have considered only two parameters to approach a machine learning problem here that is the colour and alcohol percentage. But, you will have to consider hundreds of parameters and a broad set of learning data to solve a machine learning problem.</a:t>
            </a:r>
            <a:endParaRPr/>
          </a:p>
          <a:p>
            <a:pPr marL="0" lvl="0" indent="0" algn="l" rtl="0">
              <a:spcBef>
                <a:spcPts val="0"/>
              </a:spcBef>
              <a:spcAft>
                <a:spcPts val="0"/>
              </a:spcAft>
              <a:buNone/>
            </a:pPr>
            <a:r>
              <a:rPr lang="en-US"/>
              <a:t>•	The hypothesis then created will have a lot more errors because of the noise. Noise is the unwanted anomalies that disguise the underlying relationship in the data set and weakens the learning process. Various reasons for this noise to occur are: </a:t>
            </a:r>
            <a:endParaRPr/>
          </a:p>
          <a:p>
            <a:pPr marL="0" lvl="0" indent="0" algn="l" rtl="0">
              <a:spcBef>
                <a:spcPts val="0"/>
              </a:spcBef>
              <a:spcAft>
                <a:spcPts val="0"/>
              </a:spcAft>
              <a:buNone/>
            </a:pPr>
            <a:r>
              <a:rPr lang="en-US"/>
              <a:t>•	Large training data set</a:t>
            </a:r>
            <a:endParaRPr/>
          </a:p>
          <a:p>
            <a:pPr marL="0" lvl="0" indent="0" algn="l" rtl="0">
              <a:spcBef>
                <a:spcPts val="0"/>
              </a:spcBef>
              <a:spcAft>
                <a:spcPts val="0"/>
              </a:spcAft>
              <a:buNone/>
            </a:pPr>
            <a:r>
              <a:rPr lang="en-US"/>
              <a:t>•	Errors in input data</a:t>
            </a:r>
            <a:endParaRPr/>
          </a:p>
          <a:p>
            <a:pPr marL="0" lvl="0" indent="0" algn="l" rtl="0">
              <a:spcBef>
                <a:spcPts val="0"/>
              </a:spcBef>
              <a:spcAft>
                <a:spcPts val="0"/>
              </a:spcAft>
              <a:buNone/>
            </a:pPr>
            <a:r>
              <a:rPr lang="en-US"/>
              <a:t>•	Data labelling errors </a:t>
            </a:r>
            <a:endParaRPr/>
          </a:p>
          <a:p>
            <a:pPr marL="0" lvl="0" indent="0" algn="l" rtl="0">
              <a:spcBef>
                <a:spcPts val="0"/>
              </a:spcBef>
              <a:spcAft>
                <a:spcPts val="0"/>
              </a:spcAft>
              <a:buNone/>
            </a:pPr>
            <a:r>
              <a:rPr lang="en-US"/>
              <a:t>•	Unobservable attributes that might affect the classification but are not considered in the training set due to lack of data</a:t>
            </a:r>
            <a:endParaRPr/>
          </a:p>
          <a:p>
            <a:pPr marL="0" lvl="0" indent="0" algn="l" rtl="0">
              <a:spcBef>
                <a:spcPts val="0"/>
              </a:spcBef>
              <a:spcAft>
                <a:spcPts val="0"/>
              </a:spcAft>
              <a:buNone/>
            </a:pPr>
            <a:r>
              <a:rPr lang="en-US"/>
              <a:t>You can accept a certain degree of training error due to noise to keep the hypothesis as simple as possible. </a:t>
            </a:r>
            <a:endParaRPr/>
          </a:p>
          <a:p>
            <a:pPr marL="0" lvl="0" indent="0" algn="l" rtl="0">
              <a:spcBef>
                <a:spcPts val="0"/>
              </a:spcBef>
              <a:spcAft>
                <a:spcPts val="0"/>
              </a:spcAft>
              <a:buNone/>
            </a:pPr>
            <a:r>
              <a:rPr lang="en-US"/>
              <a:t>Testing and Generalisation</a:t>
            </a:r>
            <a:endParaRPr/>
          </a:p>
          <a:p>
            <a:pPr marL="0" lvl="0" indent="0" algn="l" rtl="0">
              <a:spcBef>
                <a:spcPts val="0"/>
              </a:spcBef>
              <a:spcAft>
                <a:spcPts val="0"/>
              </a:spcAft>
              <a:buNone/>
            </a:pPr>
            <a:r>
              <a:rPr lang="en-US"/>
              <a:t>While it is possible for an algorithm or hypothesis to fit well to a training set, it might fail when applied to another set of data outside of the training set. Therefore, It is essential to figure out if the algorithm is fit for new data. Testing it with a set of new data is the way to judge this. Also, generalisation refers to how well the model predicts outcomes for a new set of data.</a:t>
            </a:r>
            <a:endParaRPr/>
          </a:p>
          <a:p>
            <a:pPr marL="0" lvl="0" indent="0" algn="l" rtl="0">
              <a:spcBef>
                <a:spcPts val="0"/>
              </a:spcBef>
              <a:spcAft>
                <a:spcPts val="0"/>
              </a:spcAft>
              <a:buNone/>
            </a:pPr>
            <a:r>
              <a:rPr lang="en-US"/>
              <a:t>When we fit a hypothesis algorithm for maximum possible simplicity, it might have less error for the training data, but might have more significant error while processing new data. We call this is underfitting. On the other hand, if the hypothesis is too complicated to accommodate the best fit to the training result, it might not generalise well. This is the case of over-fitting. In either case, the results are fed back to train the model further.</a:t>
            </a:r>
            <a:endParaRPr/>
          </a:p>
          <a:p>
            <a:pPr marL="0" lvl="0" indent="0" algn="l" rtl="0">
              <a:spcBef>
                <a:spcPts val="0"/>
              </a:spcBef>
              <a:spcAft>
                <a:spcPts val="0"/>
              </a:spcAft>
              <a:buNone/>
            </a:pPr>
            <a:endParaRPr/>
          </a:p>
        </p:txBody>
      </p:sp>
      <p:sp>
        <p:nvSpPr>
          <p:cNvPr id="77" name="Google Shape;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9" name="Google Shape;599;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7" name="Google Shape;607;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6" name="Google Shape;636;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some years (about 40-50 years), machine learning was science fiction, but today it is the part of our daily life. Machine learning is making our day-to-day life easy from self-driving cars to Amazon virtual assistant "Alexa". However, the idea behind machine learning is so old and has a long history. Below some milestones are given which have occurred in the history of machine learning:</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The early history of Machine Learning (Pre-1940):</a:t>
            </a:r>
            <a:endParaRPr/>
          </a:p>
          <a:p>
            <a:pPr marL="0" lvl="0" indent="0" algn="l" rtl="0">
              <a:spcBef>
                <a:spcPts val="0"/>
              </a:spcBef>
              <a:spcAft>
                <a:spcPts val="0"/>
              </a:spcAft>
              <a:buNone/>
            </a:pPr>
            <a:r>
              <a:rPr lang="en-US"/>
              <a:t>•	1834: In 1834, Charles Babbage, the father of the computer, conceived a device that could be programmed with punch cards. However, the machine was never built, but all modern computers rely on its logical structure.</a:t>
            </a:r>
            <a:endParaRPr/>
          </a:p>
          <a:p>
            <a:pPr marL="0" lvl="0" indent="0" algn="l" rtl="0">
              <a:spcBef>
                <a:spcPts val="0"/>
              </a:spcBef>
              <a:spcAft>
                <a:spcPts val="0"/>
              </a:spcAft>
              <a:buNone/>
            </a:pPr>
            <a:r>
              <a:rPr lang="en-US"/>
              <a:t>•	1936: In 1936, Alan Turing gave a theory that how a machine can determine and execute a set of instructions.</a:t>
            </a:r>
            <a:endParaRPr/>
          </a:p>
          <a:p>
            <a:pPr marL="0" lvl="0" indent="0" algn="l" rtl="0">
              <a:spcBef>
                <a:spcPts val="0"/>
              </a:spcBef>
              <a:spcAft>
                <a:spcPts val="0"/>
              </a:spcAft>
              <a:buNone/>
            </a:pPr>
            <a:r>
              <a:rPr lang="en-US"/>
              <a:t>The era of stored program computers:</a:t>
            </a:r>
            <a:endParaRPr/>
          </a:p>
          <a:p>
            <a:pPr marL="0" lvl="0" indent="0" algn="l" rtl="0">
              <a:spcBef>
                <a:spcPts val="0"/>
              </a:spcBef>
              <a:spcAft>
                <a:spcPts val="0"/>
              </a:spcAft>
              <a:buNone/>
            </a:pPr>
            <a:r>
              <a:rPr lang="en-US"/>
              <a:t>•	1940: In 1940, the first manually operated computer, "ENIAC" was invented, which was the first electronic general-purpose computer. After that stored program computer such as EDSAC in 1949 and EDVAC in 1951 were invented.</a:t>
            </a:r>
            <a:endParaRPr/>
          </a:p>
          <a:p>
            <a:pPr marL="0" lvl="0" indent="0" algn="l" rtl="0">
              <a:spcBef>
                <a:spcPts val="0"/>
              </a:spcBef>
              <a:spcAft>
                <a:spcPts val="0"/>
              </a:spcAft>
              <a:buNone/>
            </a:pPr>
            <a:r>
              <a:rPr lang="en-US"/>
              <a:t>•	1943: In 1943, a human neural network was modelled with an electrical circuit. In 1950, the scientists started applying their idea to work and analysed how human neurons might work.</a:t>
            </a:r>
            <a:endParaRPr/>
          </a:p>
          <a:p>
            <a:pPr marL="0" lvl="0" indent="0" algn="l" rtl="0">
              <a:spcBef>
                <a:spcPts val="0"/>
              </a:spcBef>
              <a:spcAft>
                <a:spcPts val="0"/>
              </a:spcAft>
              <a:buNone/>
            </a:pPr>
            <a:r>
              <a:rPr lang="en-US"/>
              <a:t>Computer machinery and intelligence:</a:t>
            </a:r>
            <a:endParaRPr/>
          </a:p>
          <a:p>
            <a:pPr marL="0" lvl="0" indent="0" algn="l" rtl="0">
              <a:spcBef>
                <a:spcPts val="0"/>
              </a:spcBef>
              <a:spcAft>
                <a:spcPts val="0"/>
              </a:spcAft>
              <a:buNone/>
            </a:pPr>
            <a:r>
              <a:rPr lang="en-US"/>
              <a:t>•	1950: In 1950, Alan Turing published a seminal paper, "Computer Machinery and Intelligence," on the topic of artificial intelligence. In his paper, he asked, "Can machines think?"</a:t>
            </a:r>
            <a:endParaRPr/>
          </a:p>
          <a:p>
            <a:pPr marL="0" lvl="0" indent="0" algn="l" rtl="0">
              <a:spcBef>
                <a:spcPts val="0"/>
              </a:spcBef>
              <a:spcAft>
                <a:spcPts val="0"/>
              </a:spcAft>
              <a:buNone/>
            </a:pPr>
            <a:r>
              <a:rPr lang="en-US"/>
              <a:t>Machine intelligence in Games:</a:t>
            </a:r>
            <a:endParaRPr/>
          </a:p>
          <a:p>
            <a:pPr marL="0" lvl="0" indent="0" algn="l" rtl="0">
              <a:spcBef>
                <a:spcPts val="0"/>
              </a:spcBef>
              <a:spcAft>
                <a:spcPts val="0"/>
              </a:spcAft>
              <a:buNone/>
            </a:pPr>
            <a:r>
              <a:rPr lang="en-US"/>
              <a:t>•	1952: Arthur Samuel, who was the pioneer of machine learning, created a program that helped an IBM computer to play a checkers game. It performed better more it played.</a:t>
            </a:r>
            <a:endParaRPr/>
          </a:p>
          <a:p>
            <a:pPr marL="0" lvl="0" indent="0" algn="l" rtl="0">
              <a:spcBef>
                <a:spcPts val="0"/>
              </a:spcBef>
              <a:spcAft>
                <a:spcPts val="0"/>
              </a:spcAft>
              <a:buNone/>
            </a:pPr>
            <a:r>
              <a:rPr lang="en-US"/>
              <a:t>•	1959: In 1959, the term "Machine Learning" was first coined by Arthur Samuel.</a:t>
            </a:r>
            <a:endParaRPr/>
          </a:p>
          <a:p>
            <a:pPr marL="0" lvl="0" indent="0" algn="l" rtl="0">
              <a:spcBef>
                <a:spcPts val="0"/>
              </a:spcBef>
              <a:spcAft>
                <a:spcPts val="0"/>
              </a:spcAft>
              <a:buNone/>
            </a:pPr>
            <a:r>
              <a:rPr lang="en-US"/>
              <a:t>The first "AI" winter:</a:t>
            </a:r>
            <a:endParaRPr/>
          </a:p>
          <a:p>
            <a:pPr marL="0" lvl="0" indent="0" algn="l" rtl="0">
              <a:spcBef>
                <a:spcPts val="0"/>
              </a:spcBef>
              <a:spcAft>
                <a:spcPts val="0"/>
              </a:spcAft>
              <a:buNone/>
            </a:pPr>
            <a:r>
              <a:rPr lang="en-US"/>
              <a:t>•	The duration of 1974 to 1980 was the tough time for AI and ML researchers, and this duration was called as AI winter.</a:t>
            </a:r>
            <a:endParaRPr/>
          </a:p>
          <a:p>
            <a:pPr marL="0" lvl="0" indent="0" algn="l" rtl="0">
              <a:spcBef>
                <a:spcPts val="0"/>
              </a:spcBef>
              <a:spcAft>
                <a:spcPts val="0"/>
              </a:spcAft>
              <a:buNone/>
            </a:pPr>
            <a:r>
              <a:rPr lang="en-US"/>
              <a:t>•	In this duration, failure of machine translation occurred, and people had reduced their interest from AI, which led to reduced funding by the government to the research.</a:t>
            </a:r>
            <a:endParaRPr/>
          </a:p>
          <a:p>
            <a:pPr marL="0" lvl="0" indent="0" algn="l" rtl="0">
              <a:spcBef>
                <a:spcPts val="0"/>
              </a:spcBef>
              <a:spcAft>
                <a:spcPts val="0"/>
              </a:spcAft>
              <a:buNone/>
            </a:pPr>
            <a:r>
              <a:rPr lang="en-US"/>
              <a:t>Machine Learning from theory to reality</a:t>
            </a:r>
            <a:endParaRPr/>
          </a:p>
          <a:p>
            <a:pPr marL="0" lvl="0" indent="0" algn="l" rtl="0">
              <a:spcBef>
                <a:spcPts val="0"/>
              </a:spcBef>
              <a:spcAft>
                <a:spcPts val="0"/>
              </a:spcAft>
              <a:buNone/>
            </a:pPr>
            <a:r>
              <a:rPr lang="en-US"/>
              <a:t>•	1959: In 1959, the first neural network was applied to a real-world problem to remove echoes over phone lines using an adaptive filter.</a:t>
            </a:r>
            <a:endParaRPr/>
          </a:p>
          <a:p>
            <a:pPr marL="0" lvl="0" indent="0" algn="l" rtl="0">
              <a:spcBef>
                <a:spcPts val="0"/>
              </a:spcBef>
              <a:spcAft>
                <a:spcPts val="0"/>
              </a:spcAft>
              <a:buNone/>
            </a:pPr>
            <a:r>
              <a:rPr lang="en-US"/>
              <a:t>•	1985: In 1985, Terry Sejnowski and Charles Rosenberg invented a neural network NETtalk, which was able to teach itself how to correctly pronounce 20,000 words in one week.</a:t>
            </a:r>
            <a:endParaRPr/>
          </a:p>
          <a:p>
            <a:pPr marL="0" lvl="0" indent="0" algn="l" rtl="0">
              <a:spcBef>
                <a:spcPts val="0"/>
              </a:spcBef>
              <a:spcAft>
                <a:spcPts val="0"/>
              </a:spcAft>
              <a:buNone/>
            </a:pPr>
            <a:r>
              <a:rPr lang="en-US"/>
              <a:t>•	1997: The IBM's Deep blue intelligent computer won the chess game against the chess expert Garry Kasparov, and it became the first computer which had beaten a human chess expert.</a:t>
            </a:r>
            <a:endParaRPr/>
          </a:p>
          <a:p>
            <a:pPr marL="0" lvl="0" indent="0" algn="l" rtl="0">
              <a:spcBef>
                <a:spcPts val="0"/>
              </a:spcBef>
              <a:spcAft>
                <a:spcPts val="0"/>
              </a:spcAft>
              <a:buNone/>
            </a:pPr>
            <a:r>
              <a:rPr lang="en-US"/>
              <a:t>Machine Learning at 21st century</a:t>
            </a:r>
            <a:endParaRPr/>
          </a:p>
          <a:p>
            <a:pPr marL="0" lvl="0" indent="0" algn="l" rtl="0">
              <a:spcBef>
                <a:spcPts val="0"/>
              </a:spcBef>
              <a:spcAft>
                <a:spcPts val="0"/>
              </a:spcAft>
              <a:buNone/>
            </a:pPr>
            <a:r>
              <a:rPr lang="en-US"/>
              <a:t>•	2006: In the year 2006, computer scientist Geoffrey Hinton has given a new name to neural net research as "deep learning," and nowadays, it has become one of the most trending technologies.</a:t>
            </a:r>
            <a:endParaRPr/>
          </a:p>
          <a:p>
            <a:pPr marL="0" lvl="0" indent="0" algn="l" rtl="0">
              <a:spcBef>
                <a:spcPts val="0"/>
              </a:spcBef>
              <a:spcAft>
                <a:spcPts val="0"/>
              </a:spcAft>
              <a:buNone/>
            </a:pPr>
            <a:r>
              <a:rPr lang="en-US"/>
              <a:t>•	2012: In 2012, Google created a deep neural network which learned to recognize the image of humans and cats in YouTube videos.</a:t>
            </a:r>
            <a:endParaRPr/>
          </a:p>
          <a:p>
            <a:pPr marL="0" lvl="0" indent="0" algn="l" rtl="0">
              <a:spcBef>
                <a:spcPts val="0"/>
              </a:spcBef>
              <a:spcAft>
                <a:spcPts val="0"/>
              </a:spcAft>
              <a:buNone/>
            </a:pPr>
            <a:r>
              <a:rPr lang="en-US"/>
              <a:t>•	2014: In 2014, the Chabot "Eugen Goostman" cleared the Turing Test. It was the first Chabot who convinced the 33% of human judges that it was not a machine.</a:t>
            </a:r>
            <a:endParaRPr/>
          </a:p>
          <a:p>
            <a:pPr marL="0" lvl="0" indent="0" algn="l" rtl="0">
              <a:spcBef>
                <a:spcPts val="0"/>
              </a:spcBef>
              <a:spcAft>
                <a:spcPts val="0"/>
              </a:spcAft>
              <a:buNone/>
            </a:pPr>
            <a:r>
              <a:rPr lang="en-US"/>
              <a:t>•	2014: DeepFace was a deep neural network created by Facebook, and they claimed that it could recognize a person with the same precision as a human can do.</a:t>
            </a:r>
            <a:endParaRPr/>
          </a:p>
          <a:p>
            <a:pPr marL="0" lvl="0" indent="0" algn="l" rtl="0">
              <a:spcBef>
                <a:spcPts val="0"/>
              </a:spcBef>
              <a:spcAft>
                <a:spcPts val="0"/>
              </a:spcAft>
              <a:buNone/>
            </a:pPr>
            <a:r>
              <a:rPr lang="en-US"/>
              <a:t>•	2016: AlphaGo beat the world's number second player Lee sedol at Go game. In 2017 it beat the number one player of this game Ke Jie.</a:t>
            </a:r>
            <a:endParaRPr/>
          </a:p>
          <a:p>
            <a:pPr marL="0" lvl="0" indent="0" algn="l" rtl="0">
              <a:spcBef>
                <a:spcPts val="0"/>
              </a:spcBef>
              <a:spcAft>
                <a:spcPts val="0"/>
              </a:spcAft>
              <a:buNone/>
            </a:pPr>
            <a:r>
              <a:rPr lang="en-US"/>
              <a:t>•	2017: In 2017, the Alphabet's Jigsaw team built an intelligent system that was able to learn the online trolling. It used to read millions of comments of different websites to learn to stop online trolling.</a:t>
            </a:r>
            <a:endParaRPr/>
          </a:p>
          <a:p>
            <a:pPr marL="0" lvl="0" indent="0" algn="l" rtl="0">
              <a:spcBef>
                <a:spcPts val="0"/>
              </a:spcBef>
              <a:spcAft>
                <a:spcPts val="0"/>
              </a:spcAft>
              <a:buNone/>
            </a:pPr>
            <a:r>
              <a:rPr lang="en-US"/>
              <a:t>Machine Learning at present:</a:t>
            </a:r>
            <a:endParaRPr/>
          </a:p>
          <a:p>
            <a:pPr marL="0" lvl="0" indent="0" algn="l" rtl="0">
              <a:spcBef>
                <a:spcPts val="0"/>
              </a:spcBef>
              <a:spcAft>
                <a:spcPts val="0"/>
              </a:spcAft>
              <a:buNone/>
            </a:pPr>
            <a:r>
              <a:rPr lang="en-US"/>
              <a:t>Now machine learning has got a great advancement in its research, and it is present everywhere around us, such as self-driving cars, Amazon Alexa, Catboats, recommender system, and many more. It includes Supervised, unsupervised, and reinforcement learning with clustering, classification, decision tree, SVM algorithms, etc.</a:t>
            </a:r>
            <a:endParaRPr/>
          </a:p>
          <a:p>
            <a:pPr marL="0" lvl="0" indent="0" algn="l" rtl="0">
              <a:spcBef>
                <a:spcPts val="0"/>
              </a:spcBef>
              <a:spcAft>
                <a:spcPts val="0"/>
              </a:spcAft>
              <a:buNone/>
            </a:pPr>
            <a:r>
              <a:rPr lang="en-US"/>
              <a:t>Modern machine learning models can be used for making various predictions, including weather prediction, disease prediction, stock market analysis,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5" name="Google Shape;8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0" name="Google Shape;65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6" name="Google Shape;69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4" name="Google Shape;70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9" name="Google Shape;719;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Before some years (about 40-50 years), machine learning was science fiction, but today it is the part of our daily life. Machine learning is making our day-to-day life easy from self-driving cars to Amazon virtual assistant "Alexa". However, the idea behind machine learning is so old and has a long history. Below some milestones are given which have occurred in the history of machine learning:</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The early history of Machine Learning (Pre-1940):</a:t>
            </a:r>
            <a:endParaRPr/>
          </a:p>
          <a:p>
            <a:pPr marL="0" lvl="0" indent="0" algn="l" rtl="0">
              <a:spcBef>
                <a:spcPts val="0"/>
              </a:spcBef>
              <a:spcAft>
                <a:spcPts val="0"/>
              </a:spcAft>
              <a:buNone/>
            </a:pPr>
            <a:r>
              <a:rPr lang="en-US"/>
              <a:t>•	1834: In 1834, Charles Babbage, the father of the computer, conceived a device that could be programmed with punch cards. However, the machine was never built, but all modern computers rely on its logical structure.</a:t>
            </a:r>
            <a:endParaRPr/>
          </a:p>
          <a:p>
            <a:pPr marL="0" lvl="0" indent="0" algn="l" rtl="0">
              <a:spcBef>
                <a:spcPts val="0"/>
              </a:spcBef>
              <a:spcAft>
                <a:spcPts val="0"/>
              </a:spcAft>
              <a:buNone/>
            </a:pPr>
            <a:r>
              <a:rPr lang="en-US"/>
              <a:t>•	1936: In 1936, Alan Turing gave a theory that how a machine can determine and execute a set of instructions.</a:t>
            </a:r>
            <a:endParaRPr/>
          </a:p>
          <a:p>
            <a:pPr marL="0" lvl="0" indent="0" algn="l" rtl="0">
              <a:spcBef>
                <a:spcPts val="0"/>
              </a:spcBef>
              <a:spcAft>
                <a:spcPts val="0"/>
              </a:spcAft>
              <a:buNone/>
            </a:pPr>
            <a:r>
              <a:rPr lang="en-US"/>
              <a:t>The era of stored program computers:</a:t>
            </a:r>
            <a:endParaRPr/>
          </a:p>
          <a:p>
            <a:pPr marL="0" lvl="0" indent="0" algn="l" rtl="0">
              <a:spcBef>
                <a:spcPts val="0"/>
              </a:spcBef>
              <a:spcAft>
                <a:spcPts val="0"/>
              </a:spcAft>
              <a:buNone/>
            </a:pPr>
            <a:r>
              <a:rPr lang="en-US"/>
              <a:t>•	1940: In 1940, the first manually operated computer, "ENIAC" was invented, which was the first electronic general-purpose computer. After that stored program computer such as EDSAC in 1949 and EDVAC in 1951 were invented.</a:t>
            </a:r>
            <a:endParaRPr/>
          </a:p>
          <a:p>
            <a:pPr marL="0" lvl="0" indent="0" algn="l" rtl="0">
              <a:spcBef>
                <a:spcPts val="0"/>
              </a:spcBef>
              <a:spcAft>
                <a:spcPts val="0"/>
              </a:spcAft>
              <a:buNone/>
            </a:pPr>
            <a:r>
              <a:rPr lang="en-US"/>
              <a:t>•	1943: In 1943, a human neural network was modelled with an electrical circuit. In 1950, the scientists started applying their idea to work and analysed how human neurons might work.</a:t>
            </a:r>
            <a:endParaRPr/>
          </a:p>
          <a:p>
            <a:pPr marL="0" lvl="0" indent="0" algn="l" rtl="0">
              <a:spcBef>
                <a:spcPts val="0"/>
              </a:spcBef>
              <a:spcAft>
                <a:spcPts val="0"/>
              </a:spcAft>
              <a:buNone/>
            </a:pPr>
            <a:r>
              <a:rPr lang="en-US"/>
              <a:t>Computer machinery and intelligence:</a:t>
            </a:r>
            <a:endParaRPr/>
          </a:p>
          <a:p>
            <a:pPr marL="0" lvl="0" indent="0" algn="l" rtl="0">
              <a:spcBef>
                <a:spcPts val="0"/>
              </a:spcBef>
              <a:spcAft>
                <a:spcPts val="0"/>
              </a:spcAft>
              <a:buNone/>
            </a:pPr>
            <a:r>
              <a:rPr lang="en-US"/>
              <a:t>•	1950: In 1950, Alan Turing published a seminal paper, "Computer Machinery and Intelligence," on the topic of artificial intelligence. In his paper, he asked, "Can machines think?"</a:t>
            </a:r>
            <a:endParaRPr/>
          </a:p>
          <a:p>
            <a:pPr marL="0" lvl="0" indent="0" algn="l" rtl="0">
              <a:spcBef>
                <a:spcPts val="0"/>
              </a:spcBef>
              <a:spcAft>
                <a:spcPts val="0"/>
              </a:spcAft>
              <a:buNone/>
            </a:pPr>
            <a:r>
              <a:rPr lang="en-US"/>
              <a:t>Machine intelligence in Games:</a:t>
            </a:r>
            <a:endParaRPr/>
          </a:p>
          <a:p>
            <a:pPr marL="0" lvl="0" indent="0" algn="l" rtl="0">
              <a:spcBef>
                <a:spcPts val="0"/>
              </a:spcBef>
              <a:spcAft>
                <a:spcPts val="0"/>
              </a:spcAft>
              <a:buNone/>
            </a:pPr>
            <a:r>
              <a:rPr lang="en-US"/>
              <a:t>•	1952: Arthur Samuel, who was the pioneer of machine learning, created a program that helped an IBM computer to play a checkers game. It performed better more it played.</a:t>
            </a:r>
            <a:endParaRPr/>
          </a:p>
          <a:p>
            <a:pPr marL="0" lvl="0" indent="0" algn="l" rtl="0">
              <a:spcBef>
                <a:spcPts val="0"/>
              </a:spcBef>
              <a:spcAft>
                <a:spcPts val="0"/>
              </a:spcAft>
              <a:buNone/>
            </a:pPr>
            <a:r>
              <a:rPr lang="en-US"/>
              <a:t>•	1959: In 1959, the term "Machine Learning" was first coined by Arthur Samuel.</a:t>
            </a:r>
            <a:endParaRPr/>
          </a:p>
          <a:p>
            <a:pPr marL="0" lvl="0" indent="0" algn="l" rtl="0">
              <a:spcBef>
                <a:spcPts val="0"/>
              </a:spcBef>
              <a:spcAft>
                <a:spcPts val="0"/>
              </a:spcAft>
              <a:buNone/>
            </a:pPr>
            <a:r>
              <a:rPr lang="en-US"/>
              <a:t>The first "AI" winter:</a:t>
            </a:r>
            <a:endParaRPr/>
          </a:p>
          <a:p>
            <a:pPr marL="0" lvl="0" indent="0" algn="l" rtl="0">
              <a:spcBef>
                <a:spcPts val="0"/>
              </a:spcBef>
              <a:spcAft>
                <a:spcPts val="0"/>
              </a:spcAft>
              <a:buNone/>
            </a:pPr>
            <a:r>
              <a:rPr lang="en-US"/>
              <a:t>•	The duration of 1974 to 1980 was the tough time for AI and ML researchers, and this duration was called as AI winter.</a:t>
            </a:r>
            <a:endParaRPr/>
          </a:p>
          <a:p>
            <a:pPr marL="0" lvl="0" indent="0" algn="l" rtl="0">
              <a:spcBef>
                <a:spcPts val="0"/>
              </a:spcBef>
              <a:spcAft>
                <a:spcPts val="0"/>
              </a:spcAft>
              <a:buNone/>
            </a:pPr>
            <a:r>
              <a:rPr lang="en-US"/>
              <a:t>•	In this duration, failure of machine translation occurred, and people had reduced their interest from AI, which led to reduced funding by the government to the research.</a:t>
            </a:r>
            <a:endParaRPr/>
          </a:p>
          <a:p>
            <a:pPr marL="0" lvl="0" indent="0" algn="l" rtl="0">
              <a:spcBef>
                <a:spcPts val="0"/>
              </a:spcBef>
              <a:spcAft>
                <a:spcPts val="0"/>
              </a:spcAft>
              <a:buNone/>
            </a:pPr>
            <a:r>
              <a:rPr lang="en-US"/>
              <a:t>Machine Learning from theory to reality</a:t>
            </a:r>
            <a:endParaRPr/>
          </a:p>
          <a:p>
            <a:pPr marL="0" lvl="0" indent="0" algn="l" rtl="0">
              <a:spcBef>
                <a:spcPts val="0"/>
              </a:spcBef>
              <a:spcAft>
                <a:spcPts val="0"/>
              </a:spcAft>
              <a:buNone/>
            </a:pPr>
            <a:r>
              <a:rPr lang="en-US"/>
              <a:t>•	1959: In 1959, the first neural network was applied to a real-world problem to remove echoes over phone lines using an adaptive filter.</a:t>
            </a:r>
            <a:endParaRPr/>
          </a:p>
          <a:p>
            <a:pPr marL="0" lvl="0" indent="0" algn="l" rtl="0">
              <a:spcBef>
                <a:spcPts val="0"/>
              </a:spcBef>
              <a:spcAft>
                <a:spcPts val="0"/>
              </a:spcAft>
              <a:buNone/>
            </a:pPr>
            <a:r>
              <a:rPr lang="en-US"/>
              <a:t>•	1985: In 1985, Terry Sejnowski and Charles Rosenberg invented a neural network NETtalk, which was able to teach itself how to correctly pronounce 20,000 words in one week.</a:t>
            </a:r>
            <a:endParaRPr/>
          </a:p>
          <a:p>
            <a:pPr marL="0" lvl="0" indent="0" algn="l" rtl="0">
              <a:spcBef>
                <a:spcPts val="0"/>
              </a:spcBef>
              <a:spcAft>
                <a:spcPts val="0"/>
              </a:spcAft>
              <a:buNone/>
            </a:pPr>
            <a:r>
              <a:rPr lang="en-US"/>
              <a:t>•	1997: The IBM's Deep blue intelligent computer won the chess game against the chess expert Garry Kasparov, and it became the first computer which had beaten a human chess expert.</a:t>
            </a:r>
            <a:endParaRPr/>
          </a:p>
          <a:p>
            <a:pPr marL="0" lvl="0" indent="0" algn="l" rtl="0">
              <a:spcBef>
                <a:spcPts val="0"/>
              </a:spcBef>
              <a:spcAft>
                <a:spcPts val="0"/>
              </a:spcAft>
              <a:buNone/>
            </a:pPr>
            <a:r>
              <a:rPr lang="en-US"/>
              <a:t>Machine Learning at 21st century</a:t>
            </a:r>
            <a:endParaRPr/>
          </a:p>
          <a:p>
            <a:pPr marL="0" lvl="0" indent="0" algn="l" rtl="0">
              <a:spcBef>
                <a:spcPts val="0"/>
              </a:spcBef>
              <a:spcAft>
                <a:spcPts val="0"/>
              </a:spcAft>
              <a:buNone/>
            </a:pPr>
            <a:r>
              <a:rPr lang="en-US"/>
              <a:t>•	2006: In the year 2006, computer scientist Geoffrey Hinton has given a new name to neural net research as "deep learning," and nowadays, it has become one of the most trending technologies.</a:t>
            </a:r>
            <a:endParaRPr/>
          </a:p>
          <a:p>
            <a:pPr marL="0" lvl="0" indent="0" algn="l" rtl="0">
              <a:spcBef>
                <a:spcPts val="0"/>
              </a:spcBef>
              <a:spcAft>
                <a:spcPts val="0"/>
              </a:spcAft>
              <a:buNone/>
            </a:pPr>
            <a:r>
              <a:rPr lang="en-US"/>
              <a:t>•	2012: In 2012, Google created a deep neural network which learned to recognize the image of humans and cats in YouTube videos.</a:t>
            </a:r>
            <a:endParaRPr/>
          </a:p>
          <a:p>
            <a:pPr marL="0" lvl="0" indent="0" algn="l" rtl="0">
              <a:spcBef>
                <a:spcPts val="0"/>
              </a:spcBef>
              <a:spcAft>
                <a:spcPts val="0"/>
              </a:spcAft>
              <a:buNone/>
            </a:pPr>
            <a:r>
              <a:rPr lang="en-US"/>
              <a:t>•	2014: In 2014, the Chabot "Eugen Goostman" cleared the Turing Test. It was the first Chabot who convinced the 33% of human judges that it was not a machine.</a:t>
            </a:r>
            <a:endParaRPr/>
          </a:p>
          <a:p>
            <a:pPr marL="0" lvl="0" indent="0" algn="l" rtl="0">
              <a:spcBef>
                <a:spcPts val="0"/>
              </a:spcBef>
              <a:spcAft>
                <a:spcPts val="0"/>
              </a:spcAft>
              <a:buNone/>
            </a:pPr>
            <a:r>
              <a:rPr lang="en-US"/>
              <a:t>•	2014: DeepFace was a deep neural network created by Facebook, and they claimed that it could recognize a person with the same precision as a human can do.</a:t>
            </a:r>
            <a:endParaRPr/>
          </a:p>
          <a:p>
            <a:pPr marL="0" lvl="0" indent="0" algn="l" rtl="0">
              <a:spcBef>
                <a:spcPts val="0"/>
              </a:spcBef>
              <a:spcAft>
                <a:spcPts val="0"/>
              </a:spcAft>
              <a:buNone/>
            </a:pPr>
            <a:r>
              <a:rPr lang="en-US"/>
              <a:t>•	2016: AlphaGo beat the world's number second player Lee sedol at Go game. In 2017 it beat the number one player of this game Ke Jie.</a:t>
            </a:r>
            <a:endParaRPr/>
          </a:p>
          <a:p>
            <a:pPr marL="0" lvl="0" indent="0" algn="l" rtl="0">
              <a:spcBef>
                <a:spcPts val="0"/>
              </a:spcBef>
              <a:spcAft>
                <a:spcPts val="0"/>
              </a:spcAft>
              <a:buNone/>
            </a:pPr>
            <a:r>
              <a:rPr lang="en-US"/>
              <a:t>•	2017: In 2017, the Alphabet's Jigsaw team built an intelligent system that was able to learn the online trolling. It used to read millions of comments of different websites to learn to stop online trolling.</a:t>
            </a:r>
            <a:endParaRPr/>
          </a:p>
          <a:p>
            <a:pPr marL="0" lvl="0" indent="0" algn="l" rtl="0">
              <a:spcBef>
                <a:spcPts val="0"/>
              </a:spcBef>
              <a:spcAft>
                <a:spcPts val="0"/>
              </a:spcAft>
              <a:buNone/>
            </a:pPr>
            <a:r>
              <a:rPr lang="en-US"/>
              <a:t>Machine Learning at present:</a:t>
            </a:r>
            <a:endParaRPr/>
          </a:p>
          <a:p>
            <a:pPr marL="0" lvl="0" indent="0" algn="l" rtl="0">
              <a:spcBef>
                <a:spcPts val="0"/>
              </a:spcBef>
              <a:spcAft>
                <a:spcPts val="0"/>
              </a:spcAft>
              <a:buNone/>
            </a:pPr>
            <a:r>
              <a:rPr lang="en-US"/>
              <a:t>Now machine learning has got a great advancement in its research, and it is present everywhere around us, such as self-driving cars, Amazon Alexa, Catboats, recommender system, and many more. It includes Supervised, unsupervised, and reinforcement learning with clustering, classification, decision tree, SVM algorithms, etc.</a:t>
            </a:r>
            <a:endParaRPr/>
          </a:p>
          <a:p>
            <a:pPr marL="0" lvl="0" indent="0" algn="l" rtl="0">
              <a:spcBef>
                <a:spcPts val="0"/>
              </a:spcBef>
              <a:spcAft>
                <a:spcPts val="0"/>
              </a:spcAft>
              <a:buNone/>
            </a:pPr>
            <a:r>
              <a:rPr lang="en-US"/>
              <a:t>Modern machine learning models can be used for making various predictions, including weather prediction, disease prediction, stock market analysis, etc.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3" name="Google Shape;9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4" name="Google Shape;76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0" name="Google Shape;780;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5" name="Google Shape;785;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3" name="Google Shape;793;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5150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91323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674861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17"/>
        <p:cNvGrpSpPr/>
        <p:nvPr/>
      </p:nvGrpSpPr>
      <p:grpSpPr>
        <a:xfrm>
          <a:off x="0" y="0"/>
          <a:ext cx="0" cy="0"/>
          <a:chOff x="0" y="0"/>
          <a:chExt cx="0" cy="0"/>
        </a:xfrm>
      </p:grpSpPr>
      <p:sp>
        <p:nvSpPr>
          <p:cNvPr id="18" name="Google Shape;18;p177"/>
          <p:cNvSpPr txBox="1">
            <a:spLocks noGrp="1"/>
          </p:cNvSpPr>
          <p:nvPr>
            <p:ph type="title"/>
          </p:nvPr>
        </p:nvSpPr>
        <p:spPr>
          <a:xfrm>
            <a:off x="228599" y="52752"/>
            <a:ext cx="7271239" cy="40859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77"/>
          <p:cNvSpPr txBox="1">
            <a:spLocks noGrp="1"/>
          </p:cNvSpPr>
          <p:nvPr>
            <p:ph type="sldNum" idx="12"/>
          </p:nvPr>
        </p:nvSpPr>
        <p:spPr>
          <a:xfrm>
            <a:off x="11702562" y="6625248"/>
            <a:ext cx="378069" cy="23275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58164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1_Section Header">
    <p:spTree>
      <p:nvGrpSpPr>
        <p:cNvPr id="1" name="Shape 20"/>
        <p:cNvGrpSpPr/>
        <p:nvPr/>
      </p:nvGrpSpPr>
      <p:grpSpPr>
        <a:xfrm>
          <a:off x="0" y="0"/>
          <a:ext cx="0" cy="0"/>
          <a:chOff x="0" y="0"/>
          <a:chExt cx="0" cy="0"/>
        </a:xfrm>
      </p:grpSpPr>
      <p:sp>
        <p:nvSpPr>
          <p:cNvPr id="22" name="Google Shape;22;p178"/>
          <p:cNvSpPr txBox="1">
            <a:spLocks noGrp="1"/>
          </p:cNvSpPr>
          <p:nvPr>
            <p:ph type="sldNum" idx="12"/>
          </p:nvPr>
        </p:nvSpPr>
        <p:spPr>
          <a:xfrm>
            <a:off x="11702562" y="6625248"/>
            <a:ext cx="378069" cy="23275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23" name="Google Shape;23;p178"/>
          <p:cNvSpPr txBox="1">
            <a:spLocks noGrp="1"/>
          </p:cNvSpPr>
          <p:nvPr>
            <p:ph type="title"/>
          </p:nvPr>
        </p:nvSpPr>
        <p:spPr>
          <a:xfrm>
            <a:off x="1758462" y="1622427"/>
            <a:ext cx="8124092" cy="2087928"/>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8000"/>
              <a:buFont typeface="Arial"/>
              <a:buNone/>
              <a:defRPr sz="8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129625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p:cSld name="1_Two Content">
    <p:spTree>
      <p:nvGrpSpPr>
        <p:cNvPr id="1" name="Shape 24"/>
        <p:cNvGrpSpPr/>
        <p:nvPr/>
      </p:nvGrpSpPr>
      <p:grpSpPr>
        <a:xfrm>
          <a:off x="0" y="0"/>
          <a:ext cx="0" cy="0"/>
          <a:chOff x="0" y="0"/>
          <a:chExt cx="0" cy="0"/>
        </a:xfrm>
      </p:grpSpPr>
    </p:spTree>
    <p:extLst>
      <p:ext uri="{BB962C8B-B14F-4D97-AF65-F5344CB8AC3E}">
        <p14:creationId xmlns:p14="http://schemas.microsoft.com/office/powerpoint/2010/main" val="2820952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50021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28774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23891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116681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02057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626689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12426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10/16/2022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967323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10/16/2022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lvl="0" indent="0" algn="ct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0019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1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9.xml"/><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1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0.xml"/><Relationship Id="rId1" Type="http://schemas.openxmlformats.org/officeDocument/2006/relationships/slideLayout" Target="../slideLayouts/slideLayout12.xml"/><Relationship Id="rId5" Type="http://schemas.openxmlformats.org/officeDocument/2006/relationships/image" Target="../media/image103.png"/><Relationship Id="rId4" Type="http://schemas.openxmlformats.org/officeDocument/2006/relationships/image" Target="../media/image10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3.xml"/><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1.xml"/><Relationship Id="rId1" Type="http://schemas.openxmlformats.org/officeDocument/2006/relationships/slideLayout" Target="../slideLayouts/slideLayout12.xml"/><Relationship Id="rId4" Type="http://schemas.openxmlformats.org/officeDocument/2006/relationships/image" Target="../media/image118.png"/></Relationships>
</file>

<file path=ppt/slides/_rels/slide13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5.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1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26.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1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image" Target="../media/image129.png"/></Relationships>
</file>

<file path=ppt/slides/_rels/slide1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0.xml"/><Relationship Id="rId1" Type="http://schemas.openxmlformats.org/officeDocument/2006/relationships/slideLayout" Target="../slideLayouts/slideLayout12.xml"/><Relationship Id="rId4" Type="http://schemas.openxmlformats.org/officeDocument/2006/relationships/image" Target="../media/image133.png"/></Relationships>
</file>

<file path=ppt/slides/_rels/slide152.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48.xml"/><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0.xml"/><Relationship Id="rId1" Type="http://schemas.openxmlformats.org/officeDocument/2006/relationships/slideLayout" Target="../slideLayouts/slideLayout12.xml"/><Relationship Id="rId4" Type="http://schemas.openxmlformats.org/officeDocument/2006/relationships/image" Target="../media/image143.png"/></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145.png"/></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54.xml"/><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1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9.xml"/><Relationship Id="rId1" Type="http://schemas.openxmlformats.org/officeDocument/2006/relationships/slideLayout" Target="../slideLayouts/slideLayout12.xml"/><Relationship Id="rId4" Type="http://schemas.openxmlformats.org/officeDocument/2006/relationships/image" Target="../media/image150.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hyperlink" Target="https://www.analyticsvidhya.com/wp-content/uploads/2016/02/20.-model-both.png" TargetMode="External"/><Relationship Id="rId2" Type="http://schemas.openxmlformats.org/officeDocument/2006/relationships/notesSlide" Target="../notesSlides/notesSlide172.xml"/><Relationship Id="rId1" Type="http://schemas.openxmlformats.org/officeDocument/2006/relationships/slideLayout" Target="../slideLayouts/slideLayout12.xml"/><Relationship Id="rId5" Type="http://schemas.openxmlformats.org/officeDocument/2006/relationships/image" Target="../media/image161.png"/><Relationship Id="rId4" Type="http://schemas.openxmlformats.org/officeDocument/2006/relationships/image" Target="../media/image160.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56.gif"/><Relationship Id="rId4" Type="http://schemas.openxmlformats.org/officeDocument/2006/relationships/image" Target="../media/image55.gif"/></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58.gif"/><Relationship Id="rId4" Type="http://schemas.openxmlformats.org/officeDocument/2006/relationships/image" Target="../media/image57.gif"/></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1"/>
          <p:cNvSpPr txBox="1">
            <a:spLocks noGrp="1"/>
          </p:cNvSpPr>
          <p:nvPr>
            <p:ph type="ctrTitle"/>
          </p:nvPr>
        </p:nvSpPr>
        <p:spPr>
          <a:prstGeom prst="rect">
            <a:avLst/>
          </a:prstGeom>
          <a:noFill/>
          <a:ln>
            <a:noFill/>
          </a:ln>
          <a:effectLst>
            <a:outerShdw dist="50800" algn="l" rotWithShape="0">
              <a:schemeClr val="lt1"/>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5400"/>
              <a:buFont typeface="Arial"/>
              <a:buNone/>
            </a:pPr>
            <a:r>
              <a:rPr lang="en-US"/>
              <a:t>CRASH COURSE</a:t>
            </a:r>
            <a:endParaRPr/>
          </a:p>
        </p:txBody>
      </p:sp>
      <p:sp>
        <p:nvSpPr>
          <p:cNvPr id="31" name="Google Shape;31;p1"/>
          <p:cNvSpPr txBox="1">
            <a:spLocks noGrp="1"/>
          </p:cNvSpPr>
          <p:nvPr>
            <p:ph type="subTitle" idx="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2400"/>
              <a:buNone/>
            </a:pPr>
            <a:r>
              <a:rPr lang="en-US"/>
              <a:t>MACHINE LEARNING IN DATA SCIENCE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80" name="Google Shape;80;p6"/>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How does Machine Learning work?</a:t>
            </a:r>
            <a:endParaRPr/>
          </a:p>
        </p:txBody>
      </p:sp>
      <p:sp>
        <p:nvSpPr>
          <p:cNvPr id="81" name="Google Shape;81;p6"/>
          <p:cNvSpPr txBox="1"/>
          <p:nvPr/>
        </p:nvSpPr>
        <p:spPr>
          <a:xfrm>
            <a:off x="342002" y="1298721"/>
            <a:ext cx="11651729" cy="46166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595959"/>
                </a:solidFill>
                <a:latin typeface="Arial"/>
                <a:ea typeface="Arial"/>
                <a:cs typeface="Arial"/>
                <a:sym typeface="Arial"/>
              </a:rPr>
              <a:t>Manage Noise</a:t>
            </a:r>
            <a:endParaRPr dirty="0"/>
          </a:p>
          <a:p>
            <a:pPr marL="0" marR="0" lvl="0" indent="0" algn="l" rtl="0">
              <a:spcBef>
                <a:spcPts val="0"/>
              </a:spcBef>
              <a:spcAft>
                <a:spcPts val="0"/>
              </a:spcAft>
              <a:buNone/>
            </a:pPr>
            <a:r>
              <a:rPr lang="en-US" sz="1400" dirty="0">
                <a:solidFill>
                  <a:srgbClr val="595959"/>
                </a:solidFill>
                <a:latin typeface="Arial"/>
                <a:ea typeface="Arial"/>
                <a:cs typeface="Arial"/>
                <a:sym typeface="Arial"/>
              </a:rPr>
              <a:t>For the sake of simplicity, we have considered only two parameters to approach a machine learning problem here that is the </a:t>
            </a:r>
            <a:r>
              <a:rPr lang="en-US" sz="1400" dirty="0" err="1">
                <a:solidFill>
                  <a:srgbClr val="595959"/>
                </a:solidFill>
                <a:latin typeface="Arial"/>
                <a:ea typeface="Arial"/>
                <a:cs typeface="Arial"/>
                <a:sym typeface="Arial"/>
              </a:rPr>
              <a:t>colour</a:t>
            </a:r>
            <a:r>
              <a:rPr lang="en-US" sz="1400" dirty="0">
                <a:solidFill>
                  <a:srgbClr val="595959"/>
                </a:solidFill>
                <a:latin typeface="Arial"/>
                <a:ea typeface="Arial"/>
                <a:cs typeface="Arial"/>
                <a:sym typeface="Arial"/>
              </a:rPr>
              <a:t> and alcohol percentage. But, you will have to consider hundreds of parameters and a broad set of learning data to solve a machine learning problem.</a:t>
            </a:r>
            <a:endParaRPr dirty="0"/>
          </a:p>
          <a:p>
            <a:pPr marL="0" marR="0" lvl="0" indent="0" algn="l" rtl="0">
              <a:spcBef>
                <a:spcPts val="0"/>
              </a:spcBef>
              <a:spcAft>
                <a:spcPts val="0"/>
              </a:spcAft>
              <a:buNone/>
            </a:pPr>
            <a:r>
              <a:rPr lang="en-US" sz="1400" dirty="0">
                <a:solidFill>
                  <a:srgbClr val="595959"/>
                </a:solidFill>
                <a:latin typeface="Arial"/>
                <a:ea typeface="Arial"/>
                <a:cs typeface="Arial"/>
                <a:sym typeface="Arial"/>
              </a:rPr>
              <a:t>The hypothesis then created will have a lot more errors because of the noise. Noise is the unwanted anomalies that disguise the underlying relationship in the data set and weakens the learning process.</a:t>
            </a:r>
            <a:endParaRPr dirty="0"/>
          </a:p>
          <a:p>
            <a:pPr marL="0" marR="0" lvl="0" indent="0" algn="l" rtl="0">
              <a:spcBef>
                <a:spcPts val="0"/>
              </a:spcBef>
              <a:spcAft>
                <a:spcPts val="0"/>
              </a:spcAft>
              <a:buNone/>
            </a:pPr>
            <a:r>
              <a:rPr lang="en-US" sz="1400" dirty="0">
                <a:solidFill>
                  <a:srgbClr val="595959"/>
                </a:solidFill>
                <a:latin typeface="Arial"/>
                <a:ea typeface="Arial"/>
                <a:cs typeface="Arial"/>
                <a:sym typeface="Arial"/>
              </a:rPr>
              <a:t>Various reasons for this noise to occur are: </a:t>
            </a:r>
            <a:endParaRPr dirty="0"/>
          </a:p>
          <a:p>
            <a:pPr marL="285750" marR="0" lvl="0" indent="-285750" algn="l" rtl="0">
              <a:spcBef>
                <a:spcPts val="0"/>
              </a:spcBef>
              <a:spcAft>
                <a:spcPts val="0"/>
              </a:spcAft>
              <a:buClr>
                <a:srgbClr val="595959"/>
              </a:buClr>
              <a:buSzPts val="1400"/>
              <a:buFont typeface="Arial"/>
              <a:buChar char="•"/>
            </a:pPr>
            <a:r>
              <a:rPr lang="en-US" sz="1400" dirty="0">
                <a:solidFill>
                  <a:srgbClr val="595959"/>
                </a:solidFill>
                <a:latin typeface="Arial"/>
                <a:ea typeface="Arial"/>
                <a:cs typeface="Arial"/>
                <a:sym typeface="Arial"/>
              </a:rPr>
              <a:t>Large training data set</a:t>
            </a:r>
            <a:endParaRPr dirty="0"/>
          </a:p>
          <a:p>
            <a:pPr marL="285750" marR="0" lvl="0" indent="-285750" algn="l" rtl="0">
              <a:spcBef>
                <a:spcPts val="0"/>
              </a:spcBef>
              <a:spcAft>
                <a:spcPts val="0"/>
              </a:spcAft>
              <a:buClr>
                <a:srgbClr val="595959"/>
              </a:buClr>
              <a:buSzPts val="1400"/>
              <a:buFont typeface="Arial"/>
              <a:buChar char="•"/>
            </a:pPr>
            <a:r>
              <a:rPr lang="en-US" sz="1400" dirty="0">
                <a:solidFill>
                  <a:srgbClr val="595959"/>
                </a:solidFill>
                <a:latin typeface="Arial"/>
                <a:ea typeface="Arial"/>
                <a:cs typeface="Arial"/>
                <a:sym typeface="Arial"/>
              </a:rPr>
              <a:t>Errors in input data</a:t>
            </a:r>
            <a:endParaRPr dirty="0"/>
          </a:p>
          <a:p>
            <a:pPr marL="285750" marR="0" lvl="0" indent="-285750" algn="l" rtl="0">
              <a:spcBef>
                <a:spcPts val="0"/>
              </a:spcBef>
              <a:spcAft>
                <a:spcPts val="0"/>
              </a:spcAft>
              <a:buClr>
                <a:srgbClr val="595959"/>
              </a:buClr>
              <a:buSzPts val="1400"/>
              <a:buFont typeface="Arial"/>
              <a:buChar char="•"/>
            </a:pPr>
            <a:r>
              <a:rPr lang="en-US" sz="1400" dirty="0">
                <a:solidFill>
                  <a:srgbClr val="595959"/>
                </a:solidFill>
                <a:latin typeface="Arial"/>
                <a:ea typeface="Arial"/>
                <a:cs typeface="Arial"/>
                <a:sym typeface="Arial"/>
              </a:rPr>
              <a:t>Data labelling errors </a:t>
            </a:r>
            <a:endParaRPr dirty="0"/>
          </a:p>
          <a:p>
            <a:pPr marL="285750" marR="0" lvl="0" indent="-285750" algn="l" rtl="0">
              <a:spcBef>
                <a:spcPts val="0"/>
              </a:spcBef>
              <a:spcAft>
                <a:spcPts val="0"/>
              </a:spcAft>
              <a:buClr>
                <a:srgbClr val="595959"/>
              </a:buClr>
              <a:buSzPts val="1400"/>
              <a:buFont typeface="Arial"/>
              <a:buChar char="•"/>
            </a:pPr>
            <a:r>
              <a:rPr lang="en-US" sz="1400" dirty="0">
                <a:solidFill>
                  <a:srgbClr val="595959"/>
                </a:solidFill>
                <a:latin typeface="Arial"/>
                <a:ea typeface="Arial"/>
                <a:cs typeface="Arial"/>
                <a:sym typeface="Arial"/>
              </a:rPr>
              <a:t>Unobservable attributes that might affect the classification but are not considered in the training set due to lack of data</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dirty="0">
                <a:solidFill>
                  <a:srgbClr val="595959"/>
                </a:solidFill>
                <a:latin typeface="Arial"/>
                <a:ea typeface="Arial"/>
                <a:cs typeface="Arial"/>
                <a:sym typeface="Arial"/>
              </a:rPr>
              <a:t>You can accept a certain degree of training error due to noise to keep the hypothesis as simple as possible.</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Testing and </a:t>
            </a:r>
            <a:r>
              <a:rPr lang="en-US" sz="1400" b="1" dirty="0" err="1">
                <a:solidFill>
                  <a:srgbClr val="595959"/>
                </a:solidFill>
                <a:latin typeface="Arial"/>
                <a:ea typeface="Arial"/>
                <a:cs typeface="Arial"/>
                <a:sym typeface="Arial"/>
              </a:rPr>
              <a:t>Generalisation</a:t>
            </a:r>
            <a:endParaRPr sz="1400" b="1" dirty="0">
              <a:solidFill>
                <a:srgbClr val="595959"/>
              </a:solidFill>
              <a:latin typeface="Arial"/>
              <a:ea typeface="Arial"/>
              <a:cs typeface="Arial"/>
              <a:sym typeface="Arial"/>
            </a:endParaRPr>
          </a:p>
          <a:p>
            <a:pPr marL="0" marR="0" lvl="0" indent="0" algn="l" rtl="0">
              <a:spcBef>
                <a:spcPts val="0"/>
              </a:spcBef>
              <a:spcAft>
                <a:spcPts val="0"/>
              </a:spcAft>
              <a:buNone/>
            </a:pPr>
            <a:r>
              <a:rPr lang="en-US" sz="1400" dirty="0">
                <a:solidFill>
                  <a:srgbClr val="595959"/>
                </a:solidFill>
                <a:latin typeface="Arial"/>
                <a:ea typeface="Arial"/>
                <a:cs typeface="Arial"/>
                <a:sym typeface="Arial"/>
              </a:rPr>
              <a:t>While it is possible for an algorithm or hypothesis to fit well to a training set, it might fail when applied to another set of data outside of the training set. Therefore, It is essential to figure out if the algorithm is fit for new data. Testing it with a set of new data is the way to judge this. </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dirty="0">
                <a:solidFill>
                  <a:srgbClr val="595959"/>
                </a:solidFill>
                <a:latin typeface="Arial"/>
                <a:ea typeface="Arial"/>
                <a:cs typeface="Arial"/>
                <a:sym typeface="Arial"/>
              </a:rPr>
              <a:t>Also, </a:t>
            </a:r>
            <a:r>
              <a:rPr lang="en-US" sz="1400" dirty="0" err="1">
                <a:solidFill>
                  <a:srgbClr val="595959"/>
                </a:solidFill>
                <a:latin typeface="Arial"/>
                <a:ea typeface="Arial"/>
                <a:cs typeface="Arial"/>
                <a:sym typeface="Arial"/>
              </a:rPr>
              <a:t>generalisation</a:t>
            </a:r>
            <a:r>
              <a:rPr lang="en-US" sz="1400" dirty="0">
                <a:solidFill>
                  <a:srgbClr val="595959"/>
                </a:solidFill>
                <a:latin typeface="Arial"/>
                <a:ea typeface="Arial"/>
                <a:cs typeface="Arial"/>
                <a:sym typeface="Arial"/>
              </a:rPr>
              <a:t> refers to how well the model predicts outcomes for a new set of data. When we fit a hypothesis algorithm for maximum possible simplicity, it might have less error for the training data, but might have more significant error while processing new data. We call this is underfitting. On the other hand, if the hypothesis is too complicated to accommodate the best fit to the training result, it might not </a:t>
            </a:r>
            <a:r>
              <a:rPr lang="en-US" sz="1400" dirty="0" err="1">
                <a:solidFill>
                  <a:srgbClr val="595959"/>
                </a:solidFill>
                <a:latin typeface="Arial"/>
                <a:ea typeface="Arial"/>
                <a:cs typeface="Arial"/>
                <a:sym typeface="Arial"/>
              </a:rPr>
              <a:t>generalise</a:t>
            </a:r>
            <a:r>
              <a:rPr lang="en-US" sz="1400" dirty="0">
                <a:solidFill>
                  <a:srgbClr val="595959"/>
                </a:solidFill>
                <a:latin typeface="Arial"/>
                <a:ea typeface="Arial"/>
                <a:cs typeface="Arial"/>
                <a:sym typeface="Arial"/>
              </a:rPr>
              <a:t> well. This is the case of over-fitting. In either case, the results are fed back to train the model further.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30" name="Google Shape;730;p89"/>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Support Vector Machine Algorithm</a:t>
            </a:r>
            <a:endParaRPr sz="1600" b="1">
              <a:solidFill>
                <a:srgbClr val="595959"/>
              </a:solidFill>
              <a:latin typeface="Arial"/>
              <a:ea typeface="Arial"/>
              <a:cs typeface="Arial"/>
              <a:sym typeface="Arial"/>
            </a:endParaRPr>
          </a:p>
        </p:txBody>
      </p:sp>
      <p:sp>
        <p:nvSpPr>
          <p:cNvPr id="731" name="Google Shape;731;p89"/>
          <p:cNvSpPr txBox="1"/>
          <p:nvPr/>
        </p:nvSpPr>
        <p:spPr>
          <a:xfrm>
            <a:off x="532659" y="1817171"/>
            <a:ext cx="8229601" cy="632994"/>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800" b="1">
                <a:solidFill>
                  <a:srgbClr val="2F5496"/>
                </a:solidFill>
                <a:latin typeface="Arial"/>
                <a:ea typeface="Arial"/>
                <a:cs typeface="Arial"/>
                <a:sym typeface="Arial"/>
              </a:rPr>
              <a:t>How does SVM works?</a:t>
            </a:r>
            <a:endParaRPr/>
          </a:p>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Non-Linear SVM</a:t>
            </a:r>
            <a:endParaRPr sz="1200">
              <a:solidFill>
                <a:srgbClr val="595959"/>
              </a:solidFill>
              <a:latin typeface="Arial"/>
              <a:ea typeface="Arial"/>
              <a:cs typeface="Arial"/>
              <a:sym typeface="Arial"/>
            </a:endParaRPr>
          </a:p>
        </p:txBody>
      </p:sp>
      <p:pic>
        <p:nvPicPr>
          <p:cNvPr id="732" name="Google Shape;732;p89" descr="Support Vector Machine Algorithm"/>
          <p:cNvPicPr preferRelativeResize="0"/>
          <p:nvPr/>
        </p:nvPicPr>
        <p:blipFill rotWithShape="1">
          <a:blip r:embed="rId3">
            <a:alphaModFix/>
          </a:blip>
          <a:srcRect/>
          <a:stretch/>
        </p:blipFill>
        <p:spPr>
          <a:xfrm>
            <a:off x="649069" y="3184826"/>
            <a:ext cx="5265420" cy="2446020"/>
          </a:xfrm>
          <a:prstGeom prst="rect">
            <a:avLst/>
          </a:prstGeom>
          <a:noFill/>
          <a:ln>
            <a:noFill/>
          </a:ln>
        </p:spPr>
      </p:pic>
      <p:pic>
        <p:nvPicPr>
          <p:cNvPr id="733" name="Google Shape;733;p89" descr="Support Vector Machine Algorithm"/>
          <p:cNvPicPr preferRelativeResize="0"/>
          <p:nvPr/>
        </p:nvPicPr>
        <p:blipFill rotWithShape="1">
          <a:blip r:embed="rId4">
            <a:alphaModFix/>
          </a:blip>
          <a:srcRect/>
          <a:stretch/>
        </p:blipFill>
        <p:spPr>
          <a:xfrm>
            <a:off x="6405609" y="3184826"/>
            <a:ext cx="5257800" cy="244602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39" name="Google Shape;739;p90"/>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Support Vector Machine Algorithm</a:t>
            </a:r>
            <a:endParaRPr sz="1600" b="1">
              <a:solidFill>
                <a:srgbClr val="595959"/>
              </a:solidFill>
              <a:latin typeface="Arial"/>
              <a:ea typeface="Arial"/>
              <a:cs typeface="Arial"/>
              <a:sym typeface="Arial"/>
            </a:endParaRPr>
          </a:p>
        </p:txBody>
      </p:sp>
      <p:pic>
        <p:nvPicPr>
          <p:cNvPr id="740" name="Google Shape;740;p90"/>
          <p:cNvPicPr preferRelativeResize="0"/>
          <p:nvPr/>
        </p:nvPicPr>
        <p:blipFill rotWithShape="1">
          <a:blip r:embed="rId3">
            <a:alphaModFix/>
          </a:blip>
          <a:srcRect/>
          <a:stretch/>
        </p:blipFill>
        <p:spPr>
          <a:xfrm>
            <a:off x="648178" y="2268873"/>
            <a:ext cx="5178425" cy="320802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9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46" name="Google Shape;746;p91"/>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Introduction to Ensemble Learning</a:t>
            </a:r>
            <a:endParaRPr sz="1600" b="1">
              <a:solidFill>
                <a:srgbClr val="595959"/>
              </a:solidFill>
              <a:latin typeface="Arial"/>
              <a:ea typeface="Arial"/>
              <a:cs typeface="Arial"/>
              <a:sym typeface="Arial"/>
            </a:endParaRPr>
          </a:p>
        </p:txBody>
      </p:sp>
      <p:sp>
        <p:nvSpPr>
          <p:cNvPr id="747" name="Google Shape;747;p91"/>
          <p:cNvSpPr txBox="1"/>
          <p:nvPr/>
        </p:nvSpPr>
        <p:spPr>
          <a:xfrm>
            <a:off x="579267" y="1743200"/>
            <a:ext cx="7126550" cy="2495683"/>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Simple Ensemble Techniques</a:t>
            </a:r>
            <a:endParaRPr sz="1600" b="1" i="1">
              <a:solidFill>
                <a:srgbClr val="2F5496"/>
              </a:solidFill>
              <a:latin typeface="Arial"/>
              <a:ea typeface="Arial"/>
              <a:cs typeface="Arial"/>
              <a:sym typeface="Arial"/>
            </a:endParaRPr>
          </a:p>
          <a:p>
            <a:pPr marL="365760" marR="0" lvl="0" indent="-365760" algn="l" rtl="0">
              <a:lnSpc>
                <a:spcPct val="107000"/>
              </a:lnSpc>
              <a:spcBef>
                <a:spcPts val="200"/>
              </a:spcBef>
              <a:spcAft>
                <a:spcPts val="0"/>
              </a:spcAft>
              <a:buNone/>
            </a:pPr>
            <a:r>
              <a:rPr lang="en-US" sz="1600">
                <a:solidFill>
                  <a:srgbClr val="595959"/>
                </a:solidFill>
                <a:highlight>
                  <a:srgbClr val="FFFFFF"/>
                </a:highlight>
                <a:latin typeface="Arial"/>
                <a:ea typeface="Arial"/>
                <a:cs typeface="Arial"/>
                <a:sym typeface="Arial"/>
              </a:rPr>
              <a:t>In this section, we will look at a few simple but powerful techniques, namely:</a:t>
            </a:r>
            <a:endParaRPr/>
          </a:p>
          <a:p>
            <a:pPr marL="365760" marR="0" lvl="0" indent="-365760" algn="l" rtl="0">
              <a:lnSpc>
                <a:spcPct val="107000"/>
              </a:lnSpc>
              <a:spcBef>
                <a:spcPts val="200"/>
              </a:spcBef>
              <a:spcAft>
                <a:spcPts val="0"/>
              </a:spcAft>
              <a:buNone/>
            </a:pPr>
            <a:endParaRPr sz="16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b="1">
                <a:solidFill>
                  <a:srgbClr val="595959"/>
                </a:solidFill>
                <a:highlight>
                  <a:srgbClr val="FFFFFF"/>
                </a:highlight>
                <a:latin typeface="Arial"/>
                <a:ea typeface="Arial"/>
                <a:cs typeface="Arial"/>
                <a:sym typeface="Arial"/>
              </a:rPr>
              <a:t>Max Voting</a:t>
            </a:r>
            <a:endParaRPr/>
          </a:p>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The max voting method is generally used for classification problems. In this technique, multiple models are used to make predictions for each data point. The predictions by each model are considered as a ‘vote’. The predictions which we get from most of the models are used as the final prediction</a:t>
            </a:r>
            <a:endParaRPr sz="1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1600" b="1">
              <a:solidFill>
                <a:schemeClr val="dk1"/>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9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53" name="Google Shape;753;p92"/>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Introduction to Ensemble Learning</a:t>
            </a:r>
            <a:endParaRPr sz="1600" b="1">
              <a:solidFill>
                <a:srgbClr val="595959"/>
              </a:solidFill>
              <a:latin typeface="Arial"/>
              <a:ea typeface="Arial"/>
              <a:cs typeface="Arial"/>
              <a:sym typeface="Arial"/>
            </a:endParaRPr>
          </a:p>
        </p:txBody>
      </p:sp>
      <p:sp>
        <p:nvSpPr>
          <p:cNvPr id="754" name="Google Shape;754;p92"/>
          <p:cNvSpPr txBox="1"/>
          <p:nvPr/>
        </p:nvSpPr>
        <p:spPr>
          <a:xfrm>
            <a:off x="579267" y="1743200"/>
            <a:ext cx="7126550" cy="2495683"/>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Simple Ensemble Techniques</a:t>
            </a:r>
            <a:endParaRPr sz="1600" b="1" i="1">
              <a:solidFill>
                <a:srgbClr val="2F5496"/>
              </a:solidFill>
              <a:latin typeface="Arial"/>
              <a:ea typeface="Arial"/>
              <a:cs typeface="Arial"/>
              <a:sym typeface="Arial"/>
            </a:endParaRPr>
          </a:p>
          <a:p>
            <a:pPr marL="365760" marR="0" lvl="0" indent="-365760" algn="l" rtl="0">
              <a:lnSpc>
                <a:spcPct val="107000"/>
              </a:lnSpc>
              <a:spcBef>
                <a:spcPts val="200"/>
              </a:spcBef>
              <a:spcAft>
                <a:spcPts val="0"/>
              </a:spcAft>
              <a:buNone/>
            </a:pPr>
            <a:r>
              <a:rPr lang="en-US" sz="1600">
                <a:solidFill>
                  <a:srgbClr val="595959"/>
                </a:solidFill>
                <a:highlight>
                  <a:srgbClr val="FFFFFF"/>
                </a:highlight>
                <a:latin typeface="Arial"/>
                <a:ea typeface="Arial"/>
                <a:cs typeface="Arial"/>
                <a:sym typeface="Arial"/>
              </a:rPr>
              <a:t>In this section, we will look at a few simple but powerful techniques, namely:</a:t>
            </a:r>
            <a:endParaRPr/>
          </a:p>
          <a:p>
            <a:pPr marL="365760" marR="0" lvl="0" indent="-365760" algn="l" rtl="0">
              <a:lnSpc>
                <a:spcPct val="107000"/>
              </a:lnSpc>
              <a:spcBef>
                <a:spcPts val="200"/>
              </a:spcBef>
              <a:spcAft>
                <a:spcPts val="0"/>
              </a:spcAft>
              <a:buNone/>
            </a:pPr>
            <a:endParaRPr sz="16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b="1">
                <a:solidFill>
                  <a:srgbClr val="595959"/>
                </a:solidFill>
                <a:highlight>
                  <a:srgbClr val="FFFFFF"/>
                </a:highlight>
                <a:latin typeface="Arial"/>
                <a:ea typeface="Arial"/>
                <a:cs typeface="Arial"/>
                <a:sym typeface="Arial"/>
              </a:rPr>
              <a:t>Averaging</a:t>
            </a:r>
            <a:endParaRPr/>
          </a:p>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Like the max voting technique, multiple predictions are made for each data point in averaging. In this method, we take an average of predictions from all the models and use it to make the final prediction. Averaging can be used for making predictions in regression problems or while calculating probabilities for classification problems</a:t>
            </a:r>
            <a:endParaRPr sz="1400" b="1">
              <a:solidFill>
                <a:schemeClr val="dk1"/>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9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60" name="Google Shape;760;p93"/>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Introduction to Ensemble Learning</a:t>
            </a:r>
            <a:endParaRPr sz="1600" b="1">
              <a:solidFill>
                <a:srgbClr val="595959"/>
              </a:solidFill>
              <a:latin typeface="Arial"/>
              <a:ea typeface="Arial"/>
              <a:cs typeface="Arial"/>
              <a:sym typeface="Arial"/>
            </a:endParaRPr>
          </a:p>
        </p:txBody>
      </p:sp>
      <p:sp>
        <p:nvSpPr>
          <p:cNvPr id="761" name="Google Shape;761;p93"/>
          <p:cNvSpPr txBox="1"/>
          <p:nvPr/>
        </p:nvSpPr>
        <p:spPr>
          <a:xfrm>
            <a:off x="579267" y="1743200"/>
            <a:ext cx="7126550" cy="2495683"/>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Simple Ensemble Techniques</a:t>
            </a:r>
            <a:endParaRPr sz="1600" b="1" i="1">
              <a:solidFill>
                <a:srgbClr val="2F5496"/>
              </a:solidFill>
              <a:latin typeface="Arial"/>
              <a:ea typeface="Arial"/>
              <a:cs typeface="Arial"/>
              <a:sym typeface="Arial"/>
            </a:endParaRPr>
          </a:p>
          <a:p>
            <a:pPr marL="365760" marR="0" lvl="0" indent="-365760" algn="l" rtl="0">
              <a:lnSpc>
                <a:spcPct val="107000"/>
              </a:lnSpc>
              <a:spcBef>
                <a:spcPts val="200"/>
              </a:spcBef>
              <a:spcAft>
                <a:spcPts val="0"/>
              </a:spcAft>
              <a:buNone/>
            </a:pPr>
            <a:r>
              <a:rPr lang="en-US" sz="1600">
                <a:solidFill>
                  <a:srgbClr val="595959"/>
                </a:solidFill>
                <a:highlight>
                  <a:srgbClr val="FFFFFF"/>
                </a:highlight>
                <a:latin typeface="Arial"/>
                <a:ea typeface="Arial"/>
                <a:cs typeface="Arial"/>
                <a:sym typeface="Arial"/>
              </a:rPr>
              <a:t>In this section, we will look at a few simple but powerful techniques, namely:</a:t>
            </a:r>
            <a:endParaRPr/>
          </a:p>
          <a:p>
            <a:pPr marL="365760" marR="0" lvl="0" indent="-365760" algn="l" rtl="0">
              <a:lnSpc>
                <a:spcPct val="107000"/>
              </a:lnSpc>
              <a:spcBef>
                <a:spcPts val="200"/>
              </a:spcBef>
              <a:spcAft>
                <a:spcPts val="0"/>
              </a:spcAft>
              <a:buNone/>
            </a:pPr>
            <a:endParaRPr sz="16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b="1">
                <a:solidFill>
                  <a:srgbClr val="595959"/>
                </a:solidFill>
                <a:highlight>
                  <a:srgbClr val="FFFFFF"/>
                </a:highlight>
                <a:latin typeface="Arial"/>
                <a:ea typeface="Arial"/>
                <a:cs typeface="Arial"/>
                <a:sym typeface="Arial"/>
              </a:rPr>
              <a:t>Weighted Average</a:t>
            </a:r>
            <a:endParaRPr/>
          </a:p>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This is an extension of the averaging method. All models are assigned different weights defining the importance of each model for prediction. For instance, if two of your colleagues are critics, while others have no prior experience in this field, then the answers by these two friends are given more importance as compared to the other people</a:t>
            </a:r>
            <a:endParaRPr sz="1600" b="1">
              <a:solidFill>
                <a:schemeClr val="dk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9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67" name="Google Shape;767;p94"/>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Algorithms based on Bagging and Boosting</a:t>
            </a:r>
            <a:endParaRPr sz="1600" b="1">
              <a:solidFill>
                <a:srgbClr val="2F5496"/>
              </a:solidFill>
              <a:latin typeface="Arial"/>
              <a:ea typeface="Arial"/>
              <a:cs typeface="Arial"/>
              <a:sym typeface="Arial"/>
            </a:endParaRPr>
          </a:p>
        </p:txBody>
      </p:sp>
      <p:sp>
        <p:nvSpPr>
          <p:cNvPr id="768" name="Google Shape;768;p94"/>
          <p:cNvSpPr txBox="1"/>
          <p:nvPr/>
        </p:nvSpPr>
        <p:spPr>
          <a:xfrm>
            <a:off x="579266" y="1885649"/>
            <a:ext cx="8138605" cy="1598836"/>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a:solidFill>
                  <a:srgbClr val="2F5496"/>
                </a:solidFill>
                <a:highlight>
                  <a:srgbClr val="FFFFFF"/>
                </a:highlight>
                <a:latin typeface="Arial"/>
                <a:ea typeface="Arial"/>
                <a:cs typeface="Arial"/>
                <a:sym typeface="Arial"/>
              </a:rPr>
              <a:t>Bagging meta-estimator</a:t>
            </a:r>
            <a:endParaRPr/>
          </a:p>
          <a:p>
            <a:pPr marL="365760" marR="0" lvl="0" indent="-365760" algn="l" rtl="0">
              <a:lnSpc>
                <a:spcPct val="107000"/>
              </a:lnSpc>
              <a:spcBef>
                <a:spcPts val="20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Random subsets are created from the original dataset (Bootstrapping).</a:t>
            </a:r>
            <a:endParaRPr/>
          </a:p>
          <a:p>
            <a:pPr marL="365760" marR="0" lvl="0" indent="-365760" algn="l" rtl="0">
              <a:lnSpc>
                <a:spcPct val="107000"/>
              </a:lnSpc>
              <a:spcBef>
                <a:spcPts val="20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The subset of the dataset includes all features.</a:t>
            </a:r>
            <a:endParaRPr/>
          </a:p>
          <a:p>
            <a:pPr marL="365760" marR="0" lvl="0" indent="-365760" algn="l" rtl="0">
              <a:lnSpc>
                <a:spcPct val="107000"/>
              </a:lnSpc>
              <a:spcBef>
                <a:spcPts val="20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A user-specified base estimator is fitted on each of these smaller sets.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Predictions from each model are combined to get the final result</a:t>
            </a:r>
            <a:endParaRPr sz="1600" b="1" i="1">
              <a:solidFill>
                <a:srgbClr val="2F5496"/>
              </a:solidFill>
              <a:latin typeface="Arial"/>
              <a:ea typeface="Arial"/>
              <a:cs typeface="Arial"/>
              <a:sym typeface="Arial"/>
            </a:endParaRPr>
          </a:p>
        </p:txBody>
      </p:sp>
      <p:pic>
        <p:nvPicPr>
          <p:cNvPr id="769" name="Google Shape;769;p94"/>
          <p:cNvPicPr preferRelativeResize="0"/>
          <p:nvPr/>
        </p:nvPicPr>
        <p:blipFill rotWithShape="1">
          <a:blip r:embed="rId3">
            <a:alphaModFix/>
          </a:blip>
          <a:srcRect/>
          <a:stretch/>
        </p:blipFill>
        <p:spPr>
          <a:xfrm>
            <a:off x="579266" y="4000299"/>
            <a:ext cx="7719976" cy="1432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75" name="Google Shape;775;p95"/>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Algorithms based on Bagging and Boosting</a:t>
            </a:r>
            <a:endParaRPr sz="1600" b="1">
              <a:solidFill>
                <a:srgbClr val="2F5496"/>
              </a:solidFill>
              <a:latin typeface="Arial"/>
              <a:ea typeface="Arial"/>
              <a:cs typeface="Arial"/>
              <a:sym typeface="Arial"/>
            </a:endParaRPr>
          </a:p>
        </p:txBody>
      </p:sp>
      <p:sp>
        <p:nvSpPr>
          <p:cNvPr id="776" name="Google Shape;776;p95"/>
          <p:cNvSpPr txBox="1"/>
          <p:nvPr/>
        </p:nvSpPr>
        <p:spPr>
          <a:xfrm>
            <a:off x="579266" y="1626523"/>
            <a:ext cx="9488012" cy="3073918"/>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a:solidFill>
                  <a:srgbClr val="2F5496"/>
                </a:solidFill>
                <a:latin typeface="Arial"/>
                <a:ea typeface="Arial"/>
                <a:cs typeface="Arial"/>
                <a:sym typeface="Arial"/>
              </a:rPr>
              <a:t>AdaBoost</a:t>
            </a:r>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Initially, all observations in the dataset are given equal weights.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 model is built on a subset of data.</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Using this model, predictions are made on the whole dataset.</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Errors are calculated by comparing the predictions and actual values.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While creating the next model, higher weights are given to the data points which were predicted incorrectly.</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Weights can be determined using the error value. For instance, higher the error more is the weight assigned to the observation.</a:t>
            </a:r>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This process is repeated until the error function does not change, or the maximum limit of the number of estimators is reached</a:t>
            </a:r>
            <a:endParaRPr sz="1600" b="1" i="1">
              <a:solidFill>
                <a:srgbClr val="2F5496"/>
              </a:solidFill>
              <a:latin typeface="Arial"/>
              <a:ea typeface="Arial"/>
              <a:cs typeface="Arial"/>
              <a:sym typeface="Arial"/>
            </a:endParaRPr>
          </a:p>
        </p:txBody>
      </p:sp>
      <p:pic>
        <p:nvPicPr>
          <p:cNvPr id="777" name="Google Shape;777;p95"/>
          <p:cNvPicPr preferRelativeResize="0"/>
          <p:nvPr/>
        </p:nvPicPr>
        <p:blipFill rotWithShape="1">
          <a:blip r:embed="rId3">
            <a:alphaModFix/>
          </a:blip>
          <a:srcRect/>
          <a:stretch/>
        </p:blipFill>
        <p:spPr>
          <a:xfrm>
            <a:off x="508245" y="4834387"/>
            <a:ext cx="7002123" cy="14776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96"/>
          <p:cNvSpPr txBox="1">
            <a:spLocks noGrp="1"/>
          </p:cNvSpPr>
          <p:nvPr>
            <p:ph type="title"/>
          </p:nvPr>
        </p:nvSpPr>
        <p:spPr>
          <a:xfrm>
            <a:off x="1492129" y="1187419"/>
            <a:ext cx="9214339" cy="208792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8000"/>
              <a:buFont typeface="Arial"/>
              <a:buNone/>
            </a:pPr>
            <a:r>
              <a:rPr lang="en-US"/>
              <a:t>UNSUPERVISED</a:t>
            </a:r>
            <a:br>
              <a:rPr lang="en-US"/>
            </a:br>
            <a:r>
              <a:rPr lang="en-US">
                <a:solidFill>
                  <a:schemeClr val="lt1"/>
                </a:solidFill>
              </a:rPr>
              <a:t>LEARNING ALGORITHM</a:t>
            </a:r>
            <a:endParaRPr>
              <a:solidFill>
                <a:schemeClr val="lt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788" name="Google Shape;788;p97"/>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What is Unsupervised Learning?</a:t>
            </a:r>
            <a:endParaRPr sz="1600" b="1">
              <a:solidFill>
                <a:srgbClr val="2F5496"/>
              </a:solidFill>
              <a:latin typeface="Arial"/>
              <a:ea typeface="Arial"/>
              <a:cs typeface="Arial"/>
              <a:sym typeface="Arial"/>
            </a:endParaRPr>
          </a:p>
        </p:txBody>
      </p:sp>
      <p:sp>
        <p:nvSpPr>
          <p:cNvPr id="789" name="Google Shape;789;p97"/>
          <p:cNvSpPr txBox="1"/>
          <p:nvPr/>
        </p:nvSpPr>
        <p:spPr>
          <a:xfrm>
            <a:off x="579266" y="1626523"/>
            <a:ext cx="9488012" cy="257224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As the name suggests, unsupervised learning is a machine learning technique in which models are not supervised using training dataset. Instead, models itself find the hidden patterns and insights from the given data. It can be compared to learning which takes place in the human brain while learning new things. It can be defined as:</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latin typeface="Arial"/>
                <a:ea typeface="Arial"/>
                <a:cs typeface="Arial"/>
                <a:sym typeface="Arial"/>
              </a:rPr>
              <a:t>Unsupervised learning is a type of machine learning in which models are trained using unlabelled dataset and are allowed to act on that data without any supervision</a:t>
            </a:r>
            <a:endParaRPr/>
          </a:p>
          <a:p>
            <a:pPr marL="0" marR="0" lvl="0" indent="0" algn="l" rtl="0">
              <a:spcBef>
                <a:spcPts val="0"/>
              </a:spcBef>
              <a:spcAft>
                <a:spcPts val="0"/>
              </a:spcAft>
              <a:buNone/>
            </a:pPr>
            <a:endParaRPr sz="1600" b="1" i="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goal of unsupervised learning is to </a:t>
            </a:r>
            <a:r>
              <a:rPr lang="en-US" sz="1600" b="1">
                <a:solidFill>
                  <a:srgbClr val="595959"/>
                </a:solidFill>
                <a:latin typeface="Arial"/>
                <a:ea typeface="Arial"/>
                <a:cs typeface="Arial"/>
                <a:sym typeface="Arial"/>
              </a:rPr>
              <a:t>find the underlying structure of dataset, group that data according to similarities, and represent that dataset in a compressed format</a:t>
            </a:r>
            <a:endParaRPr sz="1400" b="1" i="1">
              <a:solidFill>
                <a:srgbClr val="2F5496"/>
              </a:solidFill>
              <a:latin typeface="Arial"/>
              <a:ea typeface="Arial"/>
              <a:cs typeface="Arial"/>
              <a:sym typeface="Arial"/>
            </a:endParaRPr>
          </a:p>
        </p:txBody>
      </p:sp>
      <p:pic>
        <p:nvPicPr>
          <p:cNvPr id="790" name="Google Shape;790;p97" descr="Supervised Machine learning"/>
          <p:cNvPicPr preferRelativeResize="0"/>
          <p:nvPr/>
        </p:nvPicPr>
        <p:blipFill rotWithShape="1">
          <a:blip r:embed="rId3">
            <a:alphaModFix/>
          </a:blip>
          <a:srcRect/>
          <a:stretch/>
        </p:blipFill>
        <p:spPr>
          <a:xfrm>
            <a:off x="1009243" y="3913217"/>
            <a:ext cx="5273040" cy="26365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796" name="Google Shape;796;p98"/>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Why use Unsupervised Learning?</a:t>
            </a:r>
            <a:endParaRPr sz="1600" b="1">
              <a:solidFill>
                <a:srgbClr val="2F5496"/>
              </a:solidFill>
              <a:latin typeface="Arial"/>
              <a:ea typeface="Arial"/>
              <a:cs typeface="Arial"/>
              <a:sym typeface="Arial"/>
            </a:endParaRPr>
          </a:p>
        </p:txBody>
      </p:sp>
      <p:sp>
        <p:nvSpPr>
          <p:cNvPr id="797" name="Google Shape;797;p98"/>
          <p:cNvSpPr txBox="1"/>
          <p:nvPr/>
        </p:nvSpPr>
        <p:spPr>
          <a:xfrm>
            <a:off x="579266" y="1626523"/>
            <a:ext cx="9488012" cy="203696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a:solidFill>
                  <a:srgbClr val="595959"/>
                </a:solidFill>
                <a:highlight>
                  <a:srgbClr val="FFFFFF"/>
                </a:highlight>
                <a:latin typeface="Arial"/>
                <a:ea typeface="Arial"/>
                <a:cs typeface="Arial"/>
                <a:sym typeface="Arial"/>
              </a:rPr>
              <a:t>Below are some main reasons which describe the importance of Unsupervised Learning:</a:t>
            </a:r>
            <a:endParaRPr sz="1800">
              <a:solidFill>
                <a:schemeClr val="dk1"/>
              </a:solidFill>
              <a:latin typeface="Calibri"/>
              <a:ea typeface="Calibri"/>
              <a:cs typeface="Calibri"/>
              <a:sym typeface="Calibri"/>
            </a:endParaRPr>
          </a:p>
          <a:p>
            <a:pPr marL="285750" marR="0" lvl="0" indent="-285750" algn="l" rtl="0">
              <a:lnSpc>
                <a:spcPct val="107000"/>
              </a:lnSpc>
              <a:spcBef>
                <a:spcPts val="80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Unsupervised learning is helpful for finding useful insights from the data.</a:t>
            </a:r>
            <a:endParaRPr sz="1800">
              <a:solidFill>
                <a:schemeClr val="dk1"/>
              </a:solidFill>
              <a:latin typeface="Calibri"/>
              <a:ea typeface="Calibri"/>
              <a:cs typeface="Calibri"/>
              <a:sym typeface="Calibri"/>
            </a:endParaRPr>
          </a:p>
          <a:p>
            <a:pPr marL="285750" marR="0" lvl="0" indent="-285750" algn="l" rtl="0">
              <a:lnSpc>
                <a:spcPct val="107000"/>
              </a:lnSpc>
              <a:spcBef>
                <a:spcPts val="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Unsupervised learning is much similar as a human learns to think by their own experiences, which makes it closer to the real AI.</a:t>
            </a:r>
            <a:endParaRPr sz="1800">
              <a:solidFill>
                <a:schemeClr val="dk1"/>
              </a:solidFill>
              <a:latin typeface="Calibri"/>
              <a:ea typeface="Calibri"/>
              <a:cs typeface="Calibri"/>
              <a:sym typeface="Calibri"/>
            </a:endParaRPr>
          </a:p>
          <a:p>
            <a:pPr marL="285750" marR="0" lvl="0" indent="-285750" algn="l" rtl="0">
              <a:spcBef>
                <a:spcPts val="800"/>
              </a:spcBef>
              <a:spcAft>
                <a:spcPts val="0"/>
              </a:spcAft>
              <a:buClr>
                <a:srgbClr val="595959"/>
              </a:buClr>
              <a:buSzPts val="1800"/>
              <a:buFont typeface="Arial"/>
              <a:buChar char="•"/>
            </a:pPr>
            <a:r>
              <a:rPr lang="en-US" sz="1800">
                <a:solidFill>
                  <a:srgbClr val="595959"/>
                </a:solidFill>
                <a:highlight>
                  <a:srgbClr val="FFFFFF"/>
                </a:highlight>
                <a:latin typeface="Arial"/>
                <a:ea typeface="Arial"/>
                <a:cs typeface="Arial"/>
                <a:sym typeface="Arial"/>
              </a:rPr>
              <a:t>Unsupervised learning works on unlabeled and uncategorized data which make unsupervised learning more important</a:t>
            </a:r>
            <a:endParaRPr sz="1400" b="1" i="1">
              <a:solidFill>
                <a:srgbClr val="2F5496"/>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88" name="Google Shape;88;p7"/>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History of Machine Learning</a:t>
            </a:r>
            <a:endParaRPr/>
          </a:p>
        </p:txBody>
      </p:sp>
      <p:sp>
        <p:nvSpPr>
          <p:cNvPr id="89" name="Google Shape;89;p7"/>
          <p:cNvSpPr txBox="1"/>
          <p:nvPr/>
        </p:nvSpPr>
        <p:spPr>
          <a:xfrm>
            <a:off x="342002" y="1298721"/>
            <a:ext cx="11651729" cy="48320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595959"/>
                </a:solidFill>
                <a:latin typeface="Arial"/>
                <a:ea typeface="Arial"/>
                <a:cs typeface="Arial"/>
                <a:sym typeface="Arial"/>
              </a:rPr>
              <a:t>1834</a:t>
            </a:r>
            <a:r>
              <a:rPr lang="en-US" sz="1400">
                <a:solidFill>
                  <a:srgbClr val="595959"/>
                </a:solidFill>
                <a:latin typeface="Arial"/>
                <a:ea typeface="Arial"/>
                <a:cs typeface="Arial"/>
                <a:sym typeface="Arial"/>
              </a:rPr>
              <a:t>: Charles Babbage, the father of the computer, conceived a device that could be programmed with punch cards. However, the machine was never built, but all modern computers rely on its logical structure.</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1936</a:t>
            </a:r>
            <a:r>
              <a:rPr lang="en-US" sz="1400">
                <a:solidFill>
                  <a:srgbClr val="595959"/>
                </a:solidFill>
                <a:latin typeface="Arial"/>
                <a:ea typeface="Arial"/>
                <a:cs typeface="Arial"/>
                <a:sym typeface="Arial"/>
              </a:rPr>
              <a:t>: Alan Turing gave a theory that how a machine can determine and execute a set of instructions.</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1940</a:t>
            </a:r>
            <a:r>
              <a:rPr lang="en-US" sz="1400">
                <a:solidFill>
                  <a:srgbClr val="595959"/>
                </a:solidFill>
                <a:latin typeface="Arial"/>
                <a:ea typeface="Arial"/>
                <a:cs typeface="Arial"/>
                <a:sym typeface="Arial"/>
              </a:rPr>
              <a:t>: The first manually operated computer, "ENIAC" was invented, which was the first electronic general-purpose computer. After that stored program computer such as EDSAC in 1949 and EDVAC in 1951 were invented.</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1943</a:t>
            </a:r>
            <a:r>
              <a:rPr lang="en-US" sz="1400">
                <a:solidFill>
                  <a:srgbClr val="595959"/>
                </a:solidFill>
                <a:latin typeface="Arial"/>
                <a:ea typeface="Arial"/>
                <a:cs typeface="Arial"/>
                <a:sym typeface="Arial"/>
              </a:rPr>
              <a:t>: A human neural network was modelled with an electrical circuit. In 1950, the scientists started applying their idea to work and analysed how human neurons might work.</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1950</a:t>
            </a:r>
            <a:r>
              <a:rPr lang="en-US" sz="1400">
                <a:solidFill>
                  <a:srgbClr val="595959"/>
                </a:solidFill>
                <a:latin typeface="Arial"/>
                <a:ea typeface="Arial"/>
                <a:cs typeface="Arial"/>
                <a:sym typeface="Arial"/>
              </a:rPr>
              <a:t>: Alan Turing published a seminal paper, "Computer Machinery and Intelligence," on the topic of artificial intelligence. In his paper, he asked, "Can machines think?“</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1952</a:t>
            </a:r>
            <a:r>
              <a:rPr lang="en-US" sz="1400">
                <a:solidFill>
                  <a:srgbClr val="595959"/>
                </a:solidFill>
                <a:latin typeface="Arial"/>
                <a:ea typeface="Arial"/>
                <a:cs typeface="Arial"/>
                <a:sym typeface="Arial"/>
              </a:rPr>
              <a:t>: Arthur Samuel, who was the pioneer of machine learning, created a program that helped an IBM computer to play a checkers game. It performed better more it played.</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1959</a:t>
            </a:r>
            <a:r>
              <a:rPr lang="en-US" sz="1400">
                <a:solidFill>
                  <a:srgbClr val="595959"/>
                </a:solidFill>
                <a:latin typeface="Arial"/>
                <a:ea typeface="Arial"/>
                <a:cs typeface="Arial"/>
                <a:sym typeface="Arial"/>
              </a:rPr>
              <a:t>: The term "Machine Learning" was first coined by Arthur Samuel.</a:t>
            </a:r>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1959</a:t>
            </a:r>
            <a:r>
              <a:rPr lang="en-US" sz="1400">
                <a:solidFill>
                  <a:srgbClr val="595959"/>
                </a:solidFill>
                <a:latin typeface="Arial"/>
                <a:ea typeface="Arial"/>
                <a:cs typeface="Arial"/>
                <a:sym typeface="Arial"/>
              </a:rPr>
              <a:t>: The first neural network was applied to a real-world problem to remove echoes over phone lines using an adaptive filter.</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1985</a:t>
            </a:r>
            <a:r>
              <a:rPr lang="en-US" sz="1400">
                <a:solidFill>
                  <a:srgbClr val="595959"/>
                </a:solidFill>
                <a:latin typeface="Arial"/>
                <a:ea typeface="Arial"/>
                <a:cs typeface="Arial"/>
                <a:sym typeface="Arial"/>
              </a:rPr>
              <a:t>: Terry Sejnowski and Charles Rosenberg invented a neural network NETtalk, which was able to teach itself how to correctly pronounce 20,000 words in one week..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9">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9">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9">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03" name="Google Shape;803;p99"/>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Advantages &amp; disadvantages</a:t>
            </a:r>
            <a:endParaRPr sz="1600" b="1">
              <a:solidFill>
                <a:srgbClr val="2F5496"/>
              </a:solidFill>
              <a:latin typeface="Arial"/>
              <a:ea typeface="Arial"/>
              <a:cs typeface="Arial"/>
              <a:sym typeface="Arial"/>
            </a:endParaRPr>
          </a:p>
        </p:txBody>
      </p:sp>
      <p:sp>
        <p:nvSpPr>
          <p:cNvPr id="804" name="Google Shape;804;p99"/>
          <p:cNvSpPr txBox="1"/>
          <p:nvPr/>
        </p:nvSpPr>
        <p:spPr>
          <a:xfrm>
            <a:off x="579266" y="1626523"/>
            <a:ext cx="9488012" cy="310290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Advantages of Unsupervised Learning</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Unsupervised learning is used for more complex tasks as compared to supervised learning because, in unsupervised learning, we don't have labeled input data.</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Unsupervised learning is preferable as it is easy to get unlabeled data in comparison to labelled data.</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latin typeface="Arial"/>
                <a:ea typeface="Arial"/>
                <a:cs typeface="Arial"/>
                <a:sym typeface="Arial"/>
              </a:rPr>
              <a:t>Disadvantages of Unsupervised Learning</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Unsupervised learning is intrinsically more difficult than supervised learning as it does not have corresponding output.</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result of the unsupervised learning algorithm might be less accurate as input data is not labelled, and algorithms do not know the exact output in advance</a:t>
            </a:r>
            <a:endParaRPr sz="1100" b="1" i="1">
              <a:solidFill>
                <a:srgbClr val="2F549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0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10" name="Google Shape;810;p100"/>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Types of Unsupervised Learning Algorithm</a:t>
            </a:r>
            <a:endParaRPr sz="1600" b="1">
              <a:solidFill>
                <a:srgbClr val="2F5496"/>
              </a:solidFill>
              <a:latin typeface="Arial"/>
              <a:ea typeface="Arial"/>
              <a:cs typeface="Arial"/>
              <a:sym typeface="Arial"/>
            </a:endParaRPr>
          </a:p>
        </p:txBody>
      </p:sp>
      <p:sp>
        <p:nvSpPr>
          <p:cNvPr id="811" name="Google Shape;811;p100"/>
          <p:cNvSpPr txBox="1"/>
          <p:nvPr/>
        </p:nvSpPr>
        <p:spPr>
          <a:xfrm>
            <a:off x="579266" y="1626523"/>
            <a:ext cx="9488012" cy="284597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Clustering</a:t>
            </a:r>
            <a:r>
              <a:rPr lang="en-US" sz="1600">
                <a:solidFill>
                  <a:srgbClr val="595959"/>
                </a:solidFill>
                <a:highlight>
                  <a:srgbClr val="FFFFFF"/>
                </a:highlight>
                <a:latin typeface="Arial"/>
                <a:ea typeface="Arial"/>
                <a:cs typeface="Arial"/>
                <a:sym typeface="Arial"/>
              </a:rPr>
              <a:t>: 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a:t>
            </a:r>
            <a:endParaRPr/>
          </a:p>
          <a:p>
            <a:pPr marL="0" marR="0" lvl="0" indent="0" algn="l" rtl="0">
              <a:lnSpc>
                <a:spcPct val="107000"/>
              </a:lnSpc>
              <a:spcBef>
                <a:spcPts val="800"/>
              </a:spcBef>
              <a:spcAft>
                <a:spcPts val="0"/>
              </a:spcAft>
              <a:buNone/>
            </a:pP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Association</a:t>
            </a:r>
            <a:r>
              <a:rPr lang="en-US" sz="1600">
                <a:solidFill>
                  <a:srgbClr val="595959"/>
                </a:solidFill>
                <a:highlight>
                  <a:srgbClr val="FFFFFF"/>
                </a:highlight>
                <a:latin typeface="Arial"/>
                <a:ea typeface="Arial"/>
                <a:cs typeface="Arial"/>
                <a:sym typeface="Arial"/>
              </a:rPr>
              <a:t>: An association rule is an unsupervised learning method which is used for finding the relationships between variables in the large database. It determines the set of items that occurs together in the dataset. Association rule makes marketing strategy more effective. Such as people who buy X item (suppose a bread) also tend to purchase Y (Butter/Jam) item. A typical example of Association rule is Market Basket Analysis</a:t>
            </a:r>
            <a:endParaRPr sz="1200" b="1" i="1">
              <a:solidFill>
                <a:srgbClr val="2F549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0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17" name="Google Shape;817;p101"/>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Clustering in Machine Learning</a:t>
            </a:r>
            <a:endParaRPr sz="1600" b="1">
              <a:solidFill>
                <a:srgbClr val="2F5496"/>
              </a:solidFill>
              <a:latin typeface="Arial"/>
              <a:ea typeface="Arial"/>
              <a:cs typeface="Arial"/>
              <a:sym typeface="Arial"/>
            </a:endParaRPr>
          </a:p>
        </p:txBody>
      </p:sp>
      <p:sp>
        <p:nvSpPr>
          <p:cNvPr id="818" name="Google Shape;818;p101"/>
          <p:cNvSpPr txBox="1"/>
          <p:nvPr/>
        </p:nvSpPr>
        <p:spPr>
          <a:xfrm>
            <a:off x="579266" y="1626523"/>
            <a:ext cx="9488012" cy="228351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Clustering or cluster analysis is a machine learning technique, which groups the unlabelled dataset. It can be defined as "A way of grouping the data points into different clusters, consisting of similar data points</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Example</a:t>
            </a:r>
            <a:r>
              <a:rPr lang="en-US" sz="1600">
                <a:solidFill>
                  <a:srgbClr val="595959"/>
                </a:solidFill>
                <a:highlight>
                  <a:srgbClr val="FFFFFF"/>
                </a:highlight>
                <a:latin typeface="Arial"/>
                <a:ea typeface="Arial"/>
                <a:cs typeface="Arial"/>
                <a:sym typeface="Arial"/>
              </a:rPr>
              <a:t>: Let's understand the clustering technique with the real-world example of Mall: When we visit any shopping mall, we can observe that the things with similar usage are grouped together. Such as the t-shirts are grouped in one section, and trousers are at other sections, similarly, at vegetable sections, apples, bananas, Mangoes, etc., are grouped in separate sections, so that we can easily find out the things.</a:t>
            </a:r>
            <a:endParaRPr sz="1600" b="1" i="1">
              <a:solidFill>
                <a:srgbClr val="2F5496"/>
              </a:solidFill>
              <a:latin typeface="Arial"/>
              <a:ea typeface="Arial"/>
              <a:cs typeface="Arial"/>
              <a:sym typeface="Arial"/>
            </a:endParaRPr>
          </a:p>
        </p:txBody>
      </p:sp>
      <p:pic>
        <p:nvPicPr>
          <p:cNvPr id="819" name="Google Shape;819;p101" descr="Clustering in Machine Learning"/>
          <p:cNvPicPr preferRelativeResize="0"/>
          <p:nvPr/>
        </p:nvPicPr>
        <p:blipFill rotWithShape="1">
          <a:blip r:embed="rId3">
            <a:alphaModFix/>
          </a:blip>
          <a:srcRect/>
          <a:stretch/>
        </p:blipFill>
        <p:spPr>
          <a:xfrm>
            <a:off x="645259" y="3910033"/>
            <a:ext cx="5273040" cy="23393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0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25" name="Google Shape;825;p102"/>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Applications </a:t>
            </a:r>
            <a:r>
              <a:rPr lang="en-US" sz="1800" b="1">
                <a:solidFill>
                  <a:srgbClr val="2F5496"/>
                </a:solidFill>
                <a:latin typeface="Arial"/>
                <a:ea typeface="Arial"/>
                <a:cs typeface="Arial"/>
                <a:sym typeface="Arial"/>
              </a:rPr>
              <a:t>of Clustering</a:t>
            </a:r>
            <a:endParaRPr sz="1600" b="1">
              <a:solidFill>
                <a:srgbClr val="2F5496"/>
              </a:solidFill>
              <a:latin typeface="Arial"/>
              <a:ea typeface="Arial"/>
              <a:cs typeface="Arial"/>
              <a:sym typeface="Arial"/>
            </a:endParaRPr>
          </a:p>
        </p:txBody>
      </p:sp>
      <p:sp>
        <p:nvSpPr>
          <p:cNvPr id="826" name="Google Shape;826;p102"/>
          <p:cNvSpPr txBox="1"/>
          <p:nvPr/>
        </p:nvSpPr>
        <p:spPr>
          <a:xfrm>
            <a:off x="579266" y="1626523"/>
            <a:ext cx="9683320" cy="393434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dirty="0">
                <a:solidFill>
                  <a:srgbClr val="595959"/>
                </a:solidFill>
                <a:latin typeface="Arial"/>
                <a:ea typeface="Arial"/>
                <a:cs typeface="Arial"/>
                <a:sym typeface="Arial"/>
              </a:rPr>
              <a:t>Below are some commonly known applications of clustering technique in Machine Learning:</a:t>
            </a:r>
            <a:endParaRPr sz="1600" dirty="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b="1" dirty="0">
                <a:solidFill>
                  <a:srgbClr val="595959"/>
                </a:solidFill>
                <a:latin typeface="Arial"/>
                <a:ea typeface="Arial"/>
                <a:cs typeface="Arial"/>
                <a:sym typeface="Arial"/>
              </a:rPr>
              <a:t>In Identification of Cancer Cells:</a:t>
            </a:r>
            <a:r>
              <a:rPr lang="en-US" sz="1600" dirty="0">
                <a:solidFill>
                  <a:srgbClr val="595959"/>
                </a:solidFill>
                <a:latin typeface="Arial"/>
                <a:ea typeface="Arial"/>
                <a:cs typeface="Arial"/>
                <a:sym typeface="Arial"/>
              </a:rPr>
              <a:t> The clustering algorithms are widely used for the identification of cancerous cells. It divides the cancerous and non-cancerous data sets into different groups.</a:t>
            </a:r>
            <a:endParaRPr sz="1600" dirty="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b="1" dirty="0">
                <a:solidFill>
                  <a:srgbClr val="595959"/>
                </a:solidFill>
                <a:latin typeface="Arial"/>
                <a:ea typeface="Arial"/>
                <a:cs typeface="Arial"/>
                <a:sym typeface="Arial"/>
              </a:rPr>
              <a:t>In Search Engines:</a:t>
            </a:r>
            <a:r>
              <a:rPr lang="en-US" sz="1600" dirty="0">
                <a:solidFill>
                  <a:srgbClr val="595959"/>
                </a:solidFill>
                <a:latin typeface="Arial"/>
                <a:ea typeface="Arial"/>
                <a:cs typeface="Arial"/>
                <a:sym typeface="Arial"/>
              </a:rPr>
              <a:t> Search engines also work on the clustering technique. The search result appears based on the closest object to the search query. It does it by grouping similar data objects in one group that is far from the other dissimilar objects. The accurate result of a query depends on the quality of the clustering algorithm used.</a:t>
            </a:r>
            <a:endParaRPr sz="1600" dirty="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b="1" dirty="0">
                <a:solidFill>
                  <a:srgbClr val="595959"/>
                </a:solidFill>
                <a:latin typeface="Arial"/>
                <a:ea typeface="Arial"/>
                <a:cs typeface="Arial"/>
                <a:sym typeface="Arial"/>
              </a:rPr>
              <a:t>Customer Segmentation:</a:t>
            </a:r>
            <a:r>
              <a:rPr lang="en-US" sz="1600" dirty="0">
                <a:solidFill>
                  <a:srgbClr val="595959"/>
                </a:solidFill>
                <a:latin typeface="Arial"/>
                <a:ea typeface="Arial"/>
                <a:cs typeface="Arial"/>
                <a:sym typeface="Arial"/>
              </a:rPr>
              <a:t> It is used in market research to segment the customers based on their choice and preferences.</a:t>
            </a:r>
            <a:endParaRPr sz="1600" dirty="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b="1" dirty="0">
                <a:solidFill>
                  <a:srgbClr val="595959"/>
                </a:solidFill>
                <a:latin typeface="Arial"/>
                <a:ea typeface="Arial"/>
                <a:cs typeface="Arial"/>
                <a:sym typeface="Arial"/>
              </a:rPr>
              <a:t>In Biology:</a:t>
            </a:r>
            <a:r>
              <a:rPr lang="en-US" sz="1600" dirty="0">
                <a:solidFill>
                  <a:srgbClr val="595959"/>
                </a:solidFill>
                <a:latin typeface="Arial"/>
                <a:ea typeface="Arial"/>
                <a:cs typeface="Arial"/>
                <a:sym typeface="Arial"/>
              </a:rPr>
              <a:t> It is used in the biology stream to classify different species of plants and animals using the image recognition technique.</a:t>
            </a:r>
            <a:endParaRPr sz="1600" dirty="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dirty="0">
                <a:solidFill>
                  <a:srgbClr val="595959"/>
                </a:solidFill>
                <a:latin typeface="Arial"/>
                <a:ea typeface="Arial"/>
                <a:cs typeface="Arial"/>
                <a:sym typeface="Arial"/>
              </a:rPr>
              <a:t>In Land Use:</a:t>
            </a:r>
            <a:r>
              <a:rPr lang="en-US" sz="1600" dirty="0">
                <a:solidFill>
                  <a:srgbClr val="595959"/>
                </a:solidFill>
                <a:latin typeface="Arial"/>
                <a:ea typeface="Arial"/>
                <a:cs typeface="Arial"/>
                <a:sym typeface="Arial"/>
              </a:rPr>
              <a:t> The clustering technique is used in identifying the area of similar lands use in the GIS database. This can be very useful to find that for what purpose the land should be used, that means for which purpose it is more suitable</a:t>
            </a:r>
            <a:endParaRPr sz="1400" b="1" i="1" dirty="0">
              <a:solidFill>
                <a:srgbClr val="2F5496"/>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0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32" name="Google Shape;832;p103"/>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K-Means Clustering Algorithm</a:t>
            </a:r>
            <a:endParaRPr sz="1600" b="1">
              <a:solidFill>
                <a:srgbClr val="2F5496"/>
              </a:solidFill>
              <a:latin typeface="Arial"/>
              <a:ea typeface="Arial"/>
              <a:cs typeface="Arial"/>
              <a:sym typeface="Arial"/>
            </a:endParaRPr>
          </a:p>
        </p:txBody>
      </p:sp>
      <p:sp>
        <p:nvSpPr>
          <p:cNvPr id="833" name="Google Shape;833;p103"/>
          <p:cNvSpPr txBox="1"/>
          <p:nvPr/>
        </p:nvSpPr>
        <p:spPr>
          <a:xfrm>
            <a:off x="579266" y="1626523"/>
            <a:ext cx="9683320" cy="1833131"/>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a:solidFill>
                  <a:srgbClr val="2F5597"/>
                </a:solidFill>
                <a:latin typeface="Arial"/>
                <a:ea typeface="Arial"/>
                <a:cs typeface="Arial"/>
                <a:sym typeface="Arial"/>
              </a:rPr>
              <a:t>What is </a:t>
            </a:r>
            <a:r>
              <a:rPr lang="en-US" sz="1600" b="1">
                <a:solidFill>
                  <a:srgbClr val="2F5496"/>
                </a:solidFill>
                <a:latin typeface="Arial"/>
                <a:ea typeface="Arial"/>
                <a:cs typeface="Arial"/>
                <a:sym typeface="Arial"/>
              </a:rPr>
              <a:t>K-Means Algorithm?</a:t>
            </a:r>
            <a:endParaRPr sz="1600" b="1">
              <a:solidFill>
                <a:srgbClr val="1F3763"/>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K-Means Clustering is an </a:t>
            </a:r>
            <a:r>
              <a:rPr lang="en-US" sz="1600" u="none" strike="noStrike">
                <a:solidFill>
                  <a:srgbClr val="595959"/>
                </a:solidFill>
                <a:latin typeface="Arial"/>
                <a:ea typeface="Arial"/>
                <a:cs typeface="Arial"/>
                <a:sym typeface="Arial"/>
              </a:rPr>
              <a:t>Unsupervised Learning algorithm</a:t>
            </a:r>
            <a:r>
              <a:rPr lang="en-US" sz="1600">
                <a:solidFill>
                  <a:srgbClr val="595959"/>
                </a:solidFill>
                <a:latin typeface="Arial"/>
                <a:ea typeface="Arial"/>
                <a:cs typeface="Arial"/>
                <a:sym typeface="Arial"/>
              </a:rPr>
              <a:t>, which groups the unlabeled dataset into different clusters. Here K defines the number of pre-defined clusters that need to be created in the process, as if K=2, there will be two clusters, and for K=3, there will be three clusters, and so on</a:t>
            </a:r>
            <a:endParaRPr/>
          </a:p>
          <a:p>
            <a:pPr marL="0" marR="0" lvl="0" indent="0" algn="l" rtl="0">
              <a:spcBef>
                <a:spcPts val="0"/>
              </a:spcBef>
              <a:spcAft>
                <a:spcPts val="0"/>
              </a:spcAft>
              <a:buNone/>
            </a:pPr>
            <a:endParaRPr sz="1600" b="1" i="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It is a centroid-based algorithm, where each cluster is associated with a centroid. The main aim of this algorithm is to minimize the sum of distances between the data point and their corresponding clusters</a:t>
            </a:r>
            <a:endParaRPr sz="1050" b="1" i="1">
              <a:solidFill>
                <a:srgbClr val="2F5496"/>
              </a:solidFill>
              <a:latin typeface="Arial"/>
              <a:ea typeface="Arial"/>
              <a:cs typeface="Arial"/>
              <a:sym typeface="Arial"/>
            </a:endParaRPr>
          </a:p>
        </p:txBody>
      </p:sp>
      <p:pic>
        <p:nvPicPr>
          <p:cNvPr id="834" name="Google Shape;834;p103" descr="K-Means Clustering Algorithm"/>
          <p:cNvPicPr preferRelativeResize="0"/>
          <p:nvPr/>
        </p:nvPicPr>
        <p:blipFill rotWithShape="1">
          <a:blip r:embed="rId3">
            <a:alphaModFix/>
          </a:blip>
          <a:srcRect/>
          <a:stretch/>
        </p:blipFill>
        <p:spPr>
          <a:xfrm>
            <a:off x="832910" y="3624974"/>
            <a:ext cx="5341620" cy="26974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40" name="Google Shape;840;p104"/>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sp>
        <p:nvSpPr>
          <p:cNvPr id="841" name="Google Shape;841;p104"/>
          <p:cNvSpPr txBox="1"/>
          <p:nvPr/>
        </p:nvSpPr>
        <p:spPr>
          <a:xfrm>
            <a:off x="579266" y="1626523"/>
            <a:ext cx="9683320" cy="265149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The working of the K-Means algorithm is explained in the below steps:</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latin typeface="Arial"/>
                <a:ea typeface="Arial"/>
                <a:cs typeface="Arial"/>
                <a:sym typeface="Arial"/>
              </a:rPr>
              <a:t>Step-1:</a:t>
            </a:r>
            <a:r>
              <a:rPr lang="en-US" sz="1600">
                <a:solidFill>
                  <a:srgbClr val="595959"/>
                </a:solidFill>
                <a:latin typeface="Arial"/>
                <a:ea typeface="Arial"/>
                <a:cs typeface="Arial"/>
                <a:sym typeface="Arial"/>
              </a:rPr>
              <a:t> Select the number K to decide the number of clusters.</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Step-2:</a:t>
            </a:r>
            <a:r>
              <a:rPr lang="en-US" sz="1600">
                <a:solidFill>
                  <a:srgbClr val="595959"/>
                </a:solidFill>
                <a:latin typeface="Arial"/>
                <a:ea typeface="Arial"/>
                <a:cs typeface="Arial"/>
                <a:sym typeface="Arial"/>
              </a:rPr>
              <a:t> Select random K points or centroids. (It can be other from the input dataset).</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Step-3:</a:t>
            </a:r>
            <a:r>
              <a:rPr lang="en-US" sz="1600">
                <a:solidFill>
                  <a:srgbClr val="595959"/>
                </a:solidFill>
                <a:latin typeface="Arial"/>
                <a:ea typeface="Arial"/>
                <a:cs typeface="Arial"/>
                <a:sym typeface="Arial"/>
              </a:rPr>
              <a:t> Assign each data point to their closest centroid, which will form the predefined K clusters.</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Step-4:</a:t>
            </a:r>
            <a:r>
              <a:rPr lang="en-US" sz="1600">
                <a:solidFill>
                  <a:srgbClr val="595959"/>
                </a:solidFill>
                <a:latin typeface="Arial"/>
                <a:ea typeface="Arial"/>
                <a:cs typeface="Arial"/>
                <a:sym typeface="Arial"/>
              </a:rPr>
              <a:t> Calculate the variance and place a new centroid of each cluster.</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Step-5:</a:t>
            </a:r>
            <a:r>
              <a:rPr lang="en-US" sz="1600">
                <a:solidFill>
                  <a:srgbClr val="595959"/>
                </a:solidFill>
                <a:latin typeface="Arial"/>
                <a:ea typeface="Arial"/>
                <a:cs typeface="Arial"/>
                <a:sym typeface="Arial"/>
              </a:rPr>
              <a:t> Repeat the third steps, which means reassign each datapoint to the new closest centroid of each cluster.</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Step-6:</a:t>
            </a:r>
            <a:r>
              <a:rPr lang="en-US" sz="1600">
                <a:solidFill>
                  <a:srgbClr val="595959"/>
                </a:solidFill>
                <a:latin typeface="Arial"/>
                <a:ea typeface="Arial"/>
                <a:cs typeface="Arial"/>
                <a:sym typeface="Arial"/>
              </a:rPr>
              <a:t> If any reassignment occurs, then go to step-4 else go to FINISH.</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b="1">
                <a:solidFill>
                  <a:srgbClr val="595959"/>
                </a:solidFill>
                <a:latin typeface="Arial"/>
                <a:ea typeface="Arial"/>
                <a:cs typeface="Arial"/>
                <a:sym typeface="Arial"/>
              </a:rPr>
              <a:t>Step-7</a:t>
            </a:r>
            <a:r>
              <a:rPr lang="en-US" sz="1600">
                <a:solidFill>
                  <a:srgbClr val="595959"/>
                </a:solidFill>
                <a:latin typeface="Arial"/>
                <a:ea typeface="Arial"/>
                <a:cs typeface="Arial"/>
                <a:sym typeface="Arial"/>
              </a:rPr>
              <a:t>: The model is ready.</a:t>
            </a:r>
            <a:endParaRPr sz="1000" b="1" i="1">
              <a:solidFill>
                <a:srgbClr val="2F5496"/>
              </a:solidFill>
              <a:latin typeface="Arial"/>
              <a:ea typeface="Arial"/>
              <a:cs typeface="Arial"/>
              <a:sym typeface="A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6DEE-3B06-45D1-A4A4-F41EADFFDF77}"/>
              </a:ext>
            </a:extLst>
          </p:cNvPr>
          <p:cNvSpPr>
            <a:spLocks noGrp="1"/>
          </p:cNvSpPr>
          <p:nvPr>
            <p:ph type="title"/>
          </p:nvPr>
        </p:nvSpPr>
        <p:spPr/>
        <p:txBody>
          <a:bodyPr/>
          <a:lstStyle/>
          <a:p>
            <a:endParaRPr lang="en-IN"/>
          </a:p>
        </p:txBody>
      </p:sp>
      <p:pic>
        <p:nvPicPr>
          <p:cNvPr id="4" name="Picture 3" descr="Diagram&#10;&#10;Description automatically generated">
            <a:extLst>
              <a:ext uri="{FF2B5EF4-FFF2-40B4-BE49-F238E27FC236}">
                <a16:creationId xmlns:a16="http://schemas.microsoft.com/office/drawing/2014/main" id="{405D892E-571D-44F7-93A8-64093E844DA7}"/>
              </a:ext>
            </a:extLst>
          </p:cNvPr>
          <p:cNvPicPr>
            <a:picLocks noChangeAspect="1"/>
          </p:cNvPicPr>
          <p:nvPr/>
        </p:nvPicPr>
        <p:blipFill rotWithShape="1">
          <a:blip r:embed="rId2"/>
          <a:srcRect t="9485" r="70746" b="31821"/>
          <a:stretch/>
        </p:blipFill>
        <p:spPr>
          <a:xfrm>
            <a:off x="0" y="461349"/>
            <a:ext cx="3242821" cy="4617546"/>
          </a:xfrm>
          <a:prstGeom prst="rect">
            <a:avLst/>
          </a:prstGeom>
          <a:ln>
            <a:noFill/>
          </a:ln>
          <a:effectLst>
            <a:outerShdw blurRad="292100" dist="139700" dir="2700000" algn="tl" rotWithShape="0">
              <a:srgbClr val="333333">
                <a:alpha val="65000"/>
              </a:srgbClr>
            </a:outerShdw>
          </a:effectLst>
        </p:spPr>
      </p:pic>
      <p:pic>
        <p:nvPicPr>
          <p:cNvPr id="6" name="Picture 5" descr="Diagram&#10;&#10;Description automatically generated">
            <a:extLst>
              <a:ext uri="{FF2B5EF4-FFF2-40B4-BE49-F238E27FC236}">
                <a16:creationId xmlns:a16="http://schemas.microsoft.com/office/drawing/2014/main" id="{05CB3E7F-935B-4EF8-8A48-D56BE5F37E45}"/>
              </a:ext>
            </a:extLst>
          </p:cNvPr>
          <p:cNvPicPr>
            <a:picLocks noChangeAspect="1"/>
          </p:cNvPicPr>
          <p:nvPr/>
        </p:nvPicPr>
        <p:blipFill rotWithShape="1">
          <a:blip r:embed="rId2"/>
          <a:srcRect t="70790" r="56894"/>
          <a:stretch/>
        </p:blipFill>
        <p:spPr>
          <a:xfrm>
            <a:off x="0" y="4987401"/>
            <a:ext cx="3242821" cy="1649026"/>
          </a:xfrm>
          <a:prstGeom prst="rect">
            <a:avLst/>
          </a:prstGeom>
        </p:spPr>
      </p:pic>
      <p:pic>
        <p:nvPicPr>
          <p:cNvPr id="8" name="Picture 7" descr="Diagram&#10;&#10;Description automatically generated">
            <a:extLst>
              <a:ext uri="{FF2B5EF4-FFF2-40B4-BE49-F238E27FC236}">
                <a16:creationId xmlns:a16="http://schemas.microsoft.com/office/drawing/2014/main" id="{DF89CE81-CC9B-498B-AA3E-DFF9F593C604}"/>
              </a:ext>
            </a:extLst>
          </p:cNvPr>
          <p:cNvPicPr>
            <a:picLocks noChangeAspect="1"/>
          </p:cNvPicPr>
          <p:nvPr/>
        </p:nvPicPr>
        <p:blipFill rotWithShape="1">
          <a:blip r:embed="rId2"/>
          <a:srcRect l="33058" t="1089" r="801" b="79521"/>
          <a:stretch/>
        </p:blipFill>
        <p:spPr>
          <a:xfrm>
            <a:off x="3741670" y="461349"/>
            <a:ext cx="6391374" cy="1329745"/>
          </a:xfrm>
          <a:prstGeom prst="rect">
            <a:avLst/>
          </a:prstGeom>
        </p:spPr>
      </p:pic>
      <p:pic>
        <p:nvPicPr>
          <p:cNvPr id="10" name="Picture 9" descr="Diagram&#10;&#10;Description automatically generated">
            <a:extLst>
              <a:ext uri="{FF2B5EF4-FFF2-40B4-BE49-F238E27FC236}">
                <a16:creationId xmlns:a16="http://schemas.microsoft.com/office/drawing/2014/main" id="{C5BDC134-C49A-4329-88C4-B5E13027CEFC}"/>
              </a:ext>
            </a:extLst>
          </p:cNvPr>
          <p:cNvPicPr>
            <a:picLocks noChangeAspect="1"/>
          </p:cNvPicPr>
          <p:nvPr/>
        </p:nvPicPr>
        <p:blipFill rotWithShape="1">
          <a:blip r:embed="rId2"/>
          <a:srcRect l="33234" t="22735" r="-78" b="29019"/>
          <a:stretch/>
        </p:blipFill>
        <p:spPr>
          <a:xfrm>
            <a:off x="3673723" y="1995392"/>
            <a:ext cx="6459321" cy="3308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Diagram&#10;&#10;Description automatically generated">
            <a:extLst>
              <a:ext uri="{FF2B5EF4-FFF2-40B4-BE49-F238E27FC236}">
                <a16:creationId xmlns:a16="http://schemas.microsoft.com/office/drawing/2014/main" id="{B976B160-1721-474B-B64D-3032E73779B3}"/>
              </a:ext>
            </a:extLst>
          </p:cNvPr>
          <p:cNvPicPr>
            <a:picLocks noChangeAspect="1"/>
          </p:cNvPicPr>
          <p:nvPr/>
        </p:nvPicPr>
        <p:blipFill rotWithShape="1">
          <a:blip r:embed="rId2"/>
          <a:srcRect l="44861" t="79004" r="7134"/>
          <a:stretch/>
        </p:blipFill>
        <p:spPr>
          <a:xfrm>
            <a:off x="4949072" y="5401559"/>
            <a:ext cx="3367982" cy="1045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967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0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47" name="Google Shape;847;p105"/>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pic>
        <p:nvPicPr>
          <p:cNvPr id="848" name="Google Shape;848;p105" descr="K-Means Clustering Algorithm"/>
          <p:cNvPicPr preferRelativeResize="0"/>
          <p:nvPr/>
        </p:nvPicPr>
        <p:blipFill rotWithShape="1">
          <a:blip r:embed="rId3">
            <a:alphaModFix/>
          </a:blip>
          <a:srcRect/>
          <a:stretch/>
        </p:blipFill>
        <p:spPr>
          <a:xfrm>
            <a:off x="315527" y="1785114"/>
            <a:ext cx="5257800" cy="2186940"/>
          </a:xfrm>
          <a:prstGeom prst="rect">
            <a:avLst/>
          </a:prstGeom>
          <a:noFill/>
          <a:ln>
            <a:noFill/>
          </a:ln>
        </p:spPr>
      </p:pic>
      <p:pic>
        <p:nvPicPr>
          <p:cNvPr id="849" name="Google Shape;849;p105" descr="K-Means Clustering Algorithm"/>
          <p:cNvPicPr preferRelativeResize="0"/>
          <p:nvPr/>
        </p:nvPicPr>
        <p:blipFill rotWithShape="1">
          <a:blip r:embed="rId4">
            <a:alphaModFix/>
          </a:blip>
          <a:srcRect/>
          <a:stretch/>
        </p:blipFill>
        <p:spPr>
          <a:xfrm>
            <a:off x="508245" y="4387333"/>
            <a:ext cx="5250180" cy="1790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55" name="Google Shape;855;p106"/>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pic>
        <p:nvPicPr>
          <p:cNvPr id="856" name="Google Shape;856;p106" descr="K-Means Clustering Algorithm"/>
          <p:cNvPicPr preferRelativeResize="0"/>
          <p:nvPr/>
        </p:nvPicPr>
        <p:blipFill rotWithShape="1">
          <a:blip r:embed="rId3">
            <a:alphaModFix/>
          </a:blip>
          <a:srcRect/>
          <a:stretch/>
        </p:blipFill>
        <p:spPr>
          <a:xfrm>
            <a:off x="508245" y="1768802"/>
            <a:ext cx="5227320" cy="1935480"/>
          </a:xfrm>
          <a:prstGeom prst="rect">
            <a:avLst/>
          </a:prstGeom>
          <a:noFill/>
          <a:ln>
            <a:noFill/>
          </a:ln>
        </p:spPr>
      </p:pic>
      <p:pic>
        <p:nvPicPr>
          <p:cNvPr id="857" name="Google Shape;857;p106" descr="K-Means Clustering Algorithm"/>
          <p:cNvPicPr preferRelativeResize="0"/>
          <p:nvPr/>
        </p:nvPicPr>
        <p:blipFill rotWithShape="1">
          <a:blip r:embed="rId4">
            <a:alphaModFix/>
          </a:blip>
          <a:srcRect/>
          <a:stretch/>
        </p:blipFill>
        <p:spPr>
          <a:xfrm>
            <a:off x="508245" y="4522396"/>
            <a:ext cx="5257800" cy="15773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10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63" name="Google Shape;863;p107"/>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pic>
        <p:nvPicPr>
          <p:cNvPr id="864" name="Google Shape;864;p107" descr="K-Means Clustering Algorithm"/>
          <p:cNvPicPr preferRelativeResize="0"/>
          <p:nvPr/>
        </p:nvPicPr>
        <p:blipFill rotWithShape="1">
          <a:blip r:embed="rId3">
            <a:alphaModFix/>
          </a:blip>
          <a:srcRect/>
          <a:stretch/>
        </p:blipFill>
        <p:spPr>
          <a:xfrm>
            <a:off x="508245" y="1882140"/>
            <a:ext cx="5250180" cy="1546860"/>
          </a:xfrm>
          <a:prstGeom prst="rect">
            <a:avLst/>
          </a:prstGeom>
          <a:noFill/>
          <a:ln>
            <a:noFill/>
          </a:ln>
        </p:spPr>
      </p:pic>
      <p:pic>
        <p:nvPicPr>
          <p:cNvPr id="865" name="Google Shape;865;p107" descr="K-Means Clustering Algorithm"/>
          <p:cNvPicPr preferRelativeResize="0"/>
          <p:nvPr/>
        </p:nvPicPr>
        <p:blipFill rotWithShape="1">
          <a:blip r:embed="rId4">
            <a:alphaModFix/>
          </a:blip>
          <a:srcRect/>
          <a:stretch/>
        </p:blipFill>
        <p:spPr>
          <a:xfrm>
            <a:off x="531105" y="4014667"/>
            <a:ext cx="5227320" cy="22021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96" name="Google Shape;96;p8"/>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History of Machine Learning</a:t>
            </a:r>
            <a:endParaRPr/>
          </a:p>
        </p:txBody>
      </p:sp>
      <p:sp>
        <p:nvSpPr>
          <p:cNvPr id="97" name="Google Shape;97;p8"/>
          <p:cNvSpPr txBox="1"/>
          <p:nvPr/>
        </p:nvSpPr>
        <p:spPr>
          <a:xfrm>
            <a:off x="342002" y="1298721"/>
            <a:ext cx="11651729" cy="50475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595959"/>
                </a:solidFill>
                <a:latin typeface="Arial"/>
                <a:ea typeface="Arial"/>
                <a:cs typeface="Arial"/>
                <a:sym typeface="Arial"/>
              </a:rPr>
              <a:t>1997</a:t>
            </a:r>
            <a:r>
              <a:rPr lang="en-US" sz="1400" dirty="0">
                <a:solidFill>
                  <a:srgbClr val="595959"/>
                </a:solidFill>
                <a:latin typeface="Arial"/>
                <a:ea typeface="Arial"/>
                <a:cs typeface="Arial"/>
                <a:sym typeface="Arial"/>
              </a:rPr>
              <a:t>: The IBM's Deep blue intelligent computer won the chess game against the chess expert Garry Kasparov, and it became the first computer which had beaten a human chess expert</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2006</a:t>
            </a:r>
            <a:r>
              <a:rPr lang="en-US" sz="1400" dirty="0">
                <a:solidFill>
                  <a:srgbClr val="595959"/>
                </a:solidFill>
                <a:latin typeface="Arial"/>
                <a:ea typeface="Arial"/>
                <a:cs typeface="Arial"/>
                <a:sym typeface="Arial"/>
              </a:rPr>
              <a:t>: The computer scientist Geoffrey Hinton has given a new name to neural net research as "deep learning," and nowadays, it has become one of the most trending technologies.</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2012</a:t>
            </a:r>
            <a:r>
              <a:rPr lang="en-US" sz="1400" dirty="0">
                <a:solidFill>
                  <a:srgbClr val="595959"/>
                </a:solidFill>
                <a:latin typeface="Arial"/>
                <a:ea typeface="Arial"/>
                <a:cs typeface="Arial"/>
                <a:sym typeface="Arial"/>
              </a:rPr>
              <a:t>: In 2012, Google created a deep neural network which learned to recognize the image of humans and cats in YouTube videos.</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2014</a:t>
            </a:r>
            <a:r>
              <a:rPr lang="en-US" sz="1400" dirty="0">
                <a:solidFill>
                  <a:srgbClr val="595959"/>
                </a:solidFill>
                <a:latin typeface="Arial"/>
                <a:ea typeface="Arial"/>
                <a:cs typeface="Arial"/>
                <a:sym typeface="Arial"/>
              </a:rPr>
              <a:t>: In 2014, the Chatbot "Eugen </a:t>
            </a:r>
            <a:r>
              <a:rPr lang="en-US" sz="1400" dirty="0" err="1">
                <a:solidFill>
                  <a:srgbClr val="595959"/>
                </a:solidFill>
                <a:latin typeface="Arial"/>
                <a:ea typeface="Arial"/>
                <a:cs typeface="Arial"/>
                <a:sym typeface="Arial"/>
              </a:rPr>
              <a:t>Goostman</a:t>
            </a:r>
            <a:r>
              <a:rPr lang="en-US" sz="1400" dirty="0">
                <a:solidFill>
                  <a:srgbClr val="595959"/>
                </a:solidFill>
                <a:latin typeface="Arial"/>
                <a:ea typeface="Arial"/>
                <a:cs typeface="Arial"/>
                <a:sym typeface="Arial"/>
              </a:rPr>
              <a:t>" cleared the Turing Test. It was the first Chatbot who convinced the 33% of human judges that it was not a machine.</a:t>
            </a:r>
            <a:endParaRPr dirty="0"/>
          </a:p>
          <a:p>
            <a:pPr marL="0" marR="0" lvl="0" indent="0" algn="l" rtl="0">
              <a:spcBef>
                <a:spcPts val="0"/>
              </a:spcBef>
              <a:spcAft>
                <a:spcPts val="0"/>
              </a:spcAft>
              <a:buNone/>
            </a:pPr>
            <a:r>
              <a:rPr lang="en-US" sz="1400" b="1" dirty="0">
                <a:solidFill>
                  <a:srgbClr val="595959"/>
                </a:solidFill>
                <a:latin typeface="Arial"/>
                <a:ea typeface="Arial"/>
                <a:cs typeface="Arial"/>
                <a:sym typeface="Arial"/>
              </a:rPr>
              <a:t>2014</a:t>
            </a:r>
            <a:r>
              <a:rPr lang="en-US" sz="1400" dirty="0">
                <a:solidFill>
                  <a:srgbClr val="595959"/>
                </a:solidFill>
                <a:latin typeface="Arial"/>
                <a:ea typeface="Arial"/>
                <a:cs typeface="Arial"/>
                <a:sym typeface="Arial"/>
              </a:rPr>
              <a:t>: </a:t>
            </a:r>
            <a:r>
              <a:rPr lang="en-US" sz="1400" dirty="0" err="1">
                <a:solidFill>
                  <a:srgbClr val="595959"/>
                </a:solidFill>
                <a:latin typeface="Arial"/>
                <a:ea typeface="Arial"/>
                <a:cs typeface="Arial"/>
                <a:sym typeface="Arial"/>
              </a:rPr>
              <a:t>DeepFace</a:t>
            </a:r>
            <a:r>
              <a:rPr lang="en-US" sz="1400" dirty="0">
                <a:solidFill>
                  <a:srgbClr val="595959"/>
                </a:solidFill>
                <a:latin typeface="Arial"/>
                <a:ea typeface="Arial"/>
                <a:cs typeface="Arial"/>
                <a:sym typeface="Arial"/>
              </a:rPr>
              <a:t> was a deep neural network created by Facebook, and they claimed that it could recognize a person with the same precision as a human can do.</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2016</a:t>
            </a:r>
            <a:r>
              <a:rPr lang="en-US" sz="1400" dirty="0">
                <a:solidFill>
                  <a:srgbClr val="595959"/>
                </a:solidFill>
                <a:latin typeface="Arial"/>
                <a:ea typeface="Arial"/>
                <a:cs typeface="Arial"/>
                <a:sym typeface="Arial"/>
              </a:rPr>
              <a:t>: AlphaGo beat the world's number second player Lee </a:t>
            </a:r>
            <a:r>
              <a:rPr lang="en-US" sz="1400" dirty="0" err="1">
                <a:solidFill>
                  <a:srgbClr val="595959"/>
                </a:solidFill>
                <a:latin typeface="Arial"/>
                <a:ea typeface="Arial"/>
                <a:cs typeface="Arial"/>
                <a:sym typeface="Arial"/>
              </a:rPr>
              <a:t>sedol</a:t>
            </a:r>
            <a:r>
              <a:rPr lang="en-US" sz="1400" dirty="0">
                <a:solidFill>
                  <a:srgbClr val="595959"/>
                </a:solidFill>
                <a:latin typeface="Arial"/>
                <a:ea typeface="Arial"/>
                <a:cs typeface="Arial"/>
                <a:sym typeface="Arial"/>
              </a:rPr>
              <a:t> at Go game. In 2017 it beat the number one player of this game </a:t>
            </a:r>
            <a:r>
              <a:rPr lang="en-US" sz="1400" dirty="0" err="1">
                <a:solidFill>
                  <a:srgbClr val="595959"/>
                </a:solidFill>
                <a:latin typeface="Arial"/>
                <a:ea typeface="Arial"/>
                <a:cs typeface="Arial"/>
                <a:sym typeface="Arial"/>
              </a:rPr>
              <a:t>Ke</a:t>
            </a:r>
            <a:r>
              <a:rPr lang="en-US" sz="1400" dirty="0">
                <a:solidFill>
                  <a:srgbClr val="595959"/>
                </a:solidFill>
                <a:latin typeface="Arial"/>
                <a:ea typeface="Arial"/>
                <a:cs typeface="Arial"/>
                <a:sym typeface="Arial"/>
              </a:rPr>
              <a:t> </a:t>
            </a:r>
            <a:r>
              <a:rPr lang="en-US" sz="1400" dirty="0" err="1">
                <a:solidFill>
                  <a:srgbClr val="595959"/>
                </a:solidFill>
                <a:latin typeface="Arial"/>
                <a:ea typeface="Arial"/>
                <a:cs typeface="Arial"/>
                <a:sym typeface="Arial"/>
              </a:rPr>
              <a:t>Jie</a:t>
            </a:r>
            <a:r>
              <a:rPr lang="en-US" sz="1400" dirty="0">
                <a:solidFill>
                  <a:srgbClr val="595959"/>
                </a:solidFill>
                <a:latin typeface="Arial"/>
                <a:ea typeface="Arial"/>
                <a:cs typeface="Arial"/>
                <a:sym typeface="Arial"/>
              </a:rPr>
              <a:t>.</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2017</a:t>
            </a:r>
            <a:r>
              <a:rPr lang="en-US" sz="1400" dirty="0">
                <a:solidFill>
                  <a:srgbClr val="595959"/>
                </a:solidFill>
                <a:latin typeface="Arial"/>
                <a:ea typeface="Arial"/>
                <a:cs typeface="Arial"/>
                <a:sym typeface="Arial"/>
              </a:rPr>
              <a:t>: In 2017, the Alphabet's Jigsaw team built an intelligent system that was able to learn the online trolling. It used to read millions of comments of different websites to learn to stop online trolling.</a:t>
            </a:r>
            <a:endParaRPr dirty="0"/>
          </a:p>
          <a:p>
            <a:pPr marL="0" marR="0" lvl="0" indent="0" algn="l" rtl="0">
              <a:spcBef>
                <a:spcPts val="0"/>
              </a:spcBef>
              <a:spcAft>
                <a:spcPts val="0"/>
              </a:spcAft>
              <a:buNone/>
            </a:pPr>
            <a:endParaRPr sz="1400" dirty="0">
              <a:solidFill>
                <a:srgbClr val="595959"/>
              </a:solidFill>
              <a:latin typeface="Arial"/>
              <a:ea typeface="Arial"/>
              <a:cs typeface="Arial"/>
              <a:sym typeface="Arial"/>
            </a:endParaRPr>
          </a:p>
          <a:p>
            <a:pPr marL="0" marR="0" lvl="0" indent="0" algn="l" rtl="0">
              <a:spcBef>
                <a:spcPts val="0"/>
              </a:spcBef>
              <a:spcAft>
                <a:spcPts val="0"/>
              </a:spcAft>
              <a:buNone/>
            </a:pPr>
            <a:r>
              <a:rPr lang="en-US" sz="1400" b="1" dirty="0">
                <a:solidFill>
                  <a:srgbClr val="595959"/>
                </a:solidFill>
                <a:latin typeface="Arial"/>
                <a:ea typeface="Arial"/>
                <a:cs typeface="Arial"/>
                <a:sym typeface="Arial"/>
              </a:rPr>
              <a:t>Machine Learning at present</a:t>
            </a:r>
            <a:r>
              <a:rPr lang="en-US" sz="1400" dirty="0">
                <a:solidFill>
                  <a:srgbClr val="595959"/>
                </a:solidFill>
                <a:latin typeface="Arial"/>
                <a:ea typeface="Arial"/>
                <a:cs typeface="Arial"/>
                <a:sym typeface="Arial"/>
              </a:rPr>
              <a:t>:</a:t>
            </a:r>
            <a:endParaRPr dirty="0"/>
          </a:p>
          <a:p>
            <a:pPr marL="0" marR="0" lvl="0" indent="0" algn="l" rtl="0">
              <a:spcBef>
                <a:spcPts val="0"/>
              </a:spcBef>
              <a:spcAft>
                <a:spcPts val="0"/>
              </a:spcAft>
              <a:buNone/>
            </a:pPr>
            <a:r>
              <a:rPr lang="en-US" sz="1400" dirty="0">
                <a:solidFill>
                  <a:srgbClr val="595959"/>
                </a:solidFill>
                <a:latin typeface="Arial"/>
                <a:ea typeface="Arial"/>
                <a:cs typeface="Arial"/>
                <a:sym typeface="Arial"/>
              </a:rPr>
              <a:t>Now machine learning has got a great advancement in its research, and it is present everywhere around us, such as self-driving cars, Amazon Alexa, Catboats, recommender system, and many more.</a:t>
            </a:r>
            <a:endParaRPr dirty="0"/>
          </a:p>
          <a:p>
            <a:pPr marL="0" marR="0" lvl="0" indent="0" algn="l" rtl="0">
              <a:spcBef>
                <a:spcPts val="0"/>
              </a:spcBef>
              <a:spcAft>
                <a:spcPts val="0"/>
              </a:spcAft>
              <a:buNone/>
            </a:pPr>
            <a:r>
              <a:rPr lang="en-US" sz="1400" dirty="0">
                <a:solidFill>
                  <a:srgbClr val="595959"/>
                </a:solidFill>
                <a:latin typeface="Arial"/>
                <a:ea typeface="Arial"/>
                <a:cs typeface="Arial"/>
                <a:sym typeface="Arial"/>
              </a:rPr>
              <a:t>Modern machine learning models can be used for making various predictions, including weather prediction, disease prediction, stock market analysis, </a:t>
            </a:r>
            <a:r>
              <a:rPr lang="en-US" sz="1400" dirty="0" err="1">
                <a:solidFill>
                  <a:srgbClr val="595959"/>
                </a:solidFill>
                <a:latin typeface="Arial"/>
                <a:ea typeface="Arial"/>
                <a:cs typeface="Arial"/>
                <a:sym typeface="Arial"/>
              </a:rPr>
              <a:t>etc</a:t>
            </a:r>
            <a:endParaRPr sz="1400" dirty="0">
              <a:solidFill>
                <a:srgbClr val="595959"/>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0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71" name="Google Shape;871;p108"/>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pic>
        <p:nvPicPr>
          <p:cNvPr id="872" name="Google Shape;872;p108" descr="K-Means Clustering Algorithm"/>
          <p:cNvPicPr preferRelativeResize="0"/>
          <p:nvPr/>
        </p:nvPicPr>
        <p:blipFill rotWithShape="1">
          <a:blip r:embed="rId3">
            <a:alphaModFix/>
          </a:blip>
          <a:srcRect/>
          <a:stretch/>
        </p:blipFill>
        <p:spPr>
          <a:xfrm>
            <a:off x="508245" y="1821180"/>
            <a:ext cx="5265420" cy="1607820"/>
          </a:xfrm>
          <a:prstGeom prst="rect">
            <a:avLst/>
          </a:prstGeom>
          <a:noFill/>
          <a:ln>
            <a:noFill/>
          </a:ln>
        </p:spPr>
      </p:pic>
      <p:pic>
        <p:nvPicPr>
          <p:cNvPr id="873" name="Google Shape;873;p108" descr="K-Means Clustering Algorithm"/>
          <p:cNvPicPr preferRelativeResize="0"/>
          <p:nvPr/>
        </p:nvPicPr>
        <p:blipFill rotWithShape="1">
          <a:blip r:embed="rId4">
            <a:alphaModFix/>
          </a:blip>
          <a:srcRect/>
          <a:stretch/>
        </p:blipFill>
        <p:spPr>
          <a:xfrm>
            <a:off x="515865" y="4005679"/>
            <a:ext cx="5257800" cy="2362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0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79" name="Google Shape;879;p109"/>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a:t>
            </a:r>
            <a:r>
              <a:rPr lang="en-US" sz="1800" b="1">
                <a:solidFill>
                  <a:srgbClr val="2F5496"/>
                </a:solidFill>
                <a:latin typeface="Arial"/>
                <a:ea typeface="Arial"/>
                <a:cs typeface="Arial"/>
                <a:sym typeface="Arial"/>
              </a:rPr>
              <a:t>does the K-Means Algorithm Work?</a:t>
            </a:r>
            <a:endParaRPr sz="1600" b="1">
              <a:solidFill>
                <a:srgbClr val="2F5496"/>
              </a:solidFill>
              <a:latin typeface="Arial"/>
              <a:ea typeface="Arial"/>
              <a:cs typeface="Arial"/>
              <a:sym typeface="Arial"/>
            </a:endParaRPr>
          </a:p>
        </p:txBody>
      </p:sp>
      <p:pic>
        <p:nvPicPr>
          <p:cNvPr id="880" name="Google Shape;880;p109" descr="K-Means Clustering Algorithm"/>
          <p:cNvPicPr preferRelativeResize="0"/>
          <p:nvPr/>
        </p:nvPicPr>
        <p:blipFill rotWithShape="1">
          <a:blip r:embed="rId3">
            <a:alphaModFix/>
          </a:blip>
          <a:srcRect/>
          <a:stretch/>
        </p:blipFill>
        <p:spPr>
          <a:xfrm>
            <a:off x="508245" y="1674957"/>
            <a:ext cx="5234940" cy="1927860"/>
          </a:xfrm>
          <a:prstGeom prst="rect">
            <a:avLst/>
          </a:prstGeom>
          <a:noFill/>
          <a:ln>
            <a:noFill/>
          </a:ln>
        </p:spPr>
      </p:pic>
      <p:pic>
        <p:nvPicPr>
          <p:cNvPr id="881" name="Google Shape;881;p109" descr="K-Means Clustering Algorithm"/>
          <p:cNvPicPr preferRelativeResize="0"/>
          <p:nvPr/>
        </p:nvPicPr>
        <p:blipFill rotWithShape="1">
          <a:blip r:embed="rId4">
            <a:alphaModFix/>
          </a:blip>
          <a:srcRect/>
          <a:stretch/>
        </p:blipFill>
        <p:spPr>
          <a:xfrm>
            <a:off x="151956" y="4283883"/>
            <a:ext cx="5212080" cy="1798320"/>
          </a:xfrm>
          <a:prstGeom prst="rect">
            <a:avLst/>
          </a:prstGeom>
          <a:noFill/>
          <a:ln>
            <a:noFill/>
          </a:ln>
        </p:spPr>
      </p:pic>
      <p:pic>
        <p:nvPicPr>
          <p:cNvPr id="882" name="Google Shape;882;p109" descr="K-Means Clustering Algorithm"/>
          <p:cNvPicPr preferRelativeResize="0"/>
          <p:nvPr/>
        </p:nvPicPr>
        <p:blipFill rotWithShape="1">
          <a:blip r:embed="rId5">
            <a:alphaModFix/>
          </a:blip>
          <a:srcRect/>
          <a:stretch/>
        </p:blipFill>
        <p:spPr>
          <a:xfrm>
            <a:off x="6293972" y="2541159"/>
            <a:ext cx="5303520" cy="19354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88" name="Google Shape;888;p110"/>
          <p:cNvSpPr txBox="1"/>
          <p:nvPr/>
        </p:nvSpPr>
        <p:spPr>
          <a:xfrm>
            <a:off x="508245" y="1000503"/>
            <a:ext cx="91506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How to choose the value of "K number of clusters" in K-means Clustering?</a:t>
            </a:r>
            <a:endParaRPr sz="1600" b="1">
              <a:solidFill>
                <a:srgbClr val="2F5496"/>
              </a:solidFill>
              <a:latin typeface="Arial"/>
              <a:ea typeface="Arial"/>
              <a:cs typeface="Arial"/>
              <a:sym typeface="Arial"/>
            </a:endParaRPr>
          </a:p>
        </p:txBody>
      </p:sp>
      <p:sp>
        <p:nvSpPr>
          <p:cNvPr id="889" name="Google Shape;889;p110"/>
          <p:cNvSpPr txBox="1"/>
          <p:nvPr/>
        </p:nvSpPr>
        <p:spPr>
          <a:xfrm>
            <a:off x="508245" y="1650237"/>
            <a:ext cx="8646850" cy="22099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dirty="0">
                <a:solidFill>
                  <a:srgbClr val="595959"/>
                </a:solidFill>
                <a:latin typeface="Arial"/>
                <a:ea typeface="Arial"/>
                <a:cs typeface="Arial"/>
                <a:sym typeface="Arial"/>
              </a:rPr>
              <a:t>Elbow Method</a:t>
            </a:r>
            <a:endParaRPr sz="1600" dirty="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dirty="0">
                <a:solidFill>
                  <a:srgbClr val="595959"/>
                </a:solidFill>
                <a:latin typeface="Arial"/>
                <a:ea typeface="Arial"/>
                <a:cs typeface="Arial"/>
                <a:sym typeface="Arial"/>
              </a:rPr>
              <a:t>The Elbow method is one of the most popular ways to find the optimal number of clusters. This method uses the concept of WCSS value. </a:t>
            </a:r>
            <a:r>
              <a:rPr lang="en-US" sz="1600" b="1" dirty="0">
                <a:solidFill>
                  <a:srgbClr val="595959"/>
                </a:solidFill>
                <a:latin typeface="Arial"/>
                <a:ea typeface="Arial"/>
                <a:cs typeface="Arial"/>
                <a:sym typeface="Arial"/>
              </a:rPr>
              <a:t>WCSS</a:t>
            </a:r>
            <a:r>
              <a:rPr lang="en-US" sz="1600" dirty="0">
                <a:solidFill>
                  <a:srgbClr val="595959"/>
                </a:solidFill>
                <a:latin typeface="Arial"/>
                <a:ea typeface="Arial"/>
                <a:cs typeface="Arial"/>
                <a:sym typeface="Arial"/>
              </a:rPr>
              <a:t> stands for </a:t>
            </a:r>
            <a:r>
              <a:rPr lang="en-US" sz="1600" b="1" dirty="0">
                <a:solidFill>
                  <a:srgbClr val="595959"/>
                </a:solidFill>
                <a:latin typeface="Arial"/>
                <a:ea typeface="Arial"/>
                <a:cs typeface="Arial"/>
                <a:sym typeface="Arial"/>
              </a:rPr>
              <a:t>Within Cluster Sum of Squares</a:t>
            </a:r>
            <a:r>
              <a:rPr lang="en-US" sz="1600" dirty="0">
                <a:solidFill>
                  <a:srgbClr val="595959"/>
                </a:solidFill>
                <a:latin typeface="Arial"/>
                <a:ea typeface="Arial"/>
                <a:cs typeface="Arial"/>
                <a:sym typeface="Arial"/>
              </a:rPr>
              <a:t>, which defines the total variations within a cluster. </a:t>
            </a:r>
            <a:endParaRPr dirty="0"/>
          </a:p>
          <a:p>
            <a:pPr marL="0" marR="0" lvl="0" indent="0" algn="l" rtl="0">
              <a:lnSpc>
                <a:spcPct val="107000"/>
              </a:lnSpc>
              <a:spcBef>
                <a:spcPts val="800"/>
              </a:spcBef>
              <a:spcAft>
                <a:spcPts val="0"/>
              </a:spcAft>
              <a:buNone/>
            </a:pPr>
            <a:r>
              <a:rPr lang="en-US" sz="1600" dirty="0">
                <a:solidFill>
                  <a:srgbClr val="595959"/>
                </a:solidFill>
                <a:latin typeface="Arial"/>
                <a:ea typeface="Arial"/>
                <a:cs typeface="Arial"/>
                <a:sym typeface="Arial"/>
              </a:rPr>
              <a:t>The formula to calculate the value of WCSS (for 3 clusters) is given below:</a:t>
            </a:r>
            <a:endParaRPr sz="1600" dirty="0">
              <a:solidFill>
                <a:schemeClr val="dk1"/>
              </a:solidFill>
              <a:latin typeface="Arial"/>
              <a:ea typeface="Arial"/>
              <a:cs typeface="Arial"/>
              <a:sym typeface="Arial"/>
            </a:endParaRPr>
          </a:p>
          <a:p>
            <a:pPr marL="0" marR="0" lvl="0" indent="0" algn="l" rtl="0">
              <a:spcBef>
                <a:spcPts val="800"/>
              </a:spcBef>
              <a:spcAft>
                <a:spcPts val="0"/>
              </a:spcAft>
              <a:buNone/>
            </a:pPr>
            <a:r>
              <a:rPr lang="en-US" sz="1600" dirty="0">
                <a:solidFill>
                  <a:srgbClr val="595959"/>
                </a:solidFill>
                <a:latin typeface="Arial"/>
                <a:ea typeface="Arial"/>
                <a:cs typeface="Arial"/>
                <a:sym typeface="Arial"/>
              </a:rPr>
              <a:t>WCSS= ∑Pi in Cluster1 distance(Pi C1)2 +∑Pi in Cluster2distance(Pi C2)2+∑Pi in Cluster3 distance(Pi C3)2</a:t>
            </a:r>
            <a:endParaRPr sz="1600" dirty="0">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1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895" name="Google Shape;895;p111"/>
          <p:cNvSpPr txBox="1"/>
          <p:nvPr/>
        </p:nvSpPr>
        <p:spPr>
          <a:xfrm>
            <a:off x="508245" y="1000503"/>
            <a:ext cx="91506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How to choose the value of "K number of clusters" in K-means Clustering?</a:t>
            </a:r>
            <a:endParaRPr sz="1600" b="1">
              <a:solidFill>
                <a:srgbClr val="2F5496"/>
              </a:solidFill>
              <a:latin typeface="Arial"/>
              <a:ea typeface="Arial"/>
              <a:cs typeface="Arial"/>
              <a:sym typeface="Arial"/>
            </a:endParaRPr>
          </a:p>
        </p:txBody>
      </p:sp>
      <p:sp>
        <p:nvSpPr>
          <p:cNvPr id="896" name="Google Shape;896;p111"/>
          <p:cNvSpPr txBox="1"/>
          <p:nvPr/>
        </p:nvSpPr>
        <p:spPr>
          <a:xfrm>
            <a:off x="508245" y="1650237"/>
            <a:ext cx="9949650" cy="22099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Elbow Method</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To find the optimal value of clusters, the elbow method follows the below steps:</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executes the K-means clustering on a given dataset for different K values (ranges from 1-10).</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For each value of K, calculates the WCSS value.</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Plots a curve between calculated WCSS values and the number of clusters K.</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sharp point of bend or a point of the plot looks like an arm, then that point is considered as the best value of K</a:t>
            </a:r>
            <a:endParaRPr sz="1600">
              <a:solidFill>
                <a:schemeClr val="dk1"/>
              </a:solidFill>
              <a:latin typeface="Arial"/>
              <a:ea typeface="Arial"/>
              <a:cs typeface="Arial"/>
              <a:sym typeface="Arial"/>
            </a:endParaRPr>
          </a:p>
        </p:txBody>
      </p:sp>
      <p:pic>
        <p:nvPicPr>
          <p:cNvPr id="897" name="Google Shape;897;p111" descr="K-Means Clustering Algorithm"/>
          <p:cNvPicPr preferRelativeResize="0"/>
          <p:nvPr/>
        </p:nvPicPr>
        <p:blipFill rotWithShape="1">
          <a:blip r:embed="rId3">
            <a:alphaModFix/>
          </a:blip>
          <a:srcRect/>
          <a:stretch/>
        </p:blipFill>
        <p:spPr>
          <a:xfrm>
            <a:off x="508245" y="3973323"/>
            <a:ext cx="5189220" cy="24688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03" name="Google Shape;903;p112"/>
          <p:cNvSpPr txBox="1"/>
          <p:nvPr/>
        </p:nvSpPr>
        <p:spPr>
          <a:xfrm>
            <a:off x="508245" y="1000503"/>
            <a:ext cx="91506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Python Implementation of K-means Clustering Algorithm</a:t>
            </a:r>
            <a:endParaRPr sz="1600" b="1">
              <a:solidFill>
                <a:srgbClr val="2F5496"/>
              </a:solidFill>
              <a:latin typeface="Arial"/>
              <a:ea typeface="Arial"/>
              <a:cs typeface="Arial"/>
              <a:sym typeface="Arial"/>
            </a:endParaRPr>
          </a:p>
        </p:txBody>
      </p:sp>
      <p:pic>
        <p:nvPicPr>
          <p:cNvPr id="904" name="Google Shape;904;p112"/>
          <p:cNvPicPr preferRelativeResize="0"/>
          <p:nvPr/>
        </p:nvPicPr>
        <p:blipFill rotWithShape="1">
          <a:blip r:embed="rId3">
            <a:alphaModFix/>
          </a:blip>
          <a:srcRect/>
          <a:stretch/>
        </p:blipFill>
        <p:spPr>
          <a:xfrm>
            <a:off x="508245" y="2266507"/>
            <a:ext cx="5203190" cy="2964180"/>
          </a:xfrm>
          <a:prstGeom prst="rect">
            <a:avLst/>
          </a:prstGeom>
          <a:noFill/>
          <a:ln>
            <a:noFill/>
          </a:ln>
        </p:spPr>
      </p:pic>
      <p:pic>
        <p:nvPicPr>
          <p:cNvPr id="905" name="Google Shape;905;p112"/>
          <p:cNvPicPr preferRelativeResize="0"/>
          <p:nvPr/>
        </p:nvPicPr>
        <p:blipFill rotWithShape="1">
          <a:blip r:embed="rId4">
            <a:alphaModFix/>
          </a:blip>
          <a:srcRect/>
          <a:stretch/>
        </p:blipFill>
        <p:spPr>
          <a:xfrm>
            <a:off x="6306531" y="2090988"/>
            <a:ext cx="4645041" cy="2676023"/>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11" name="Google Shape;911;p113"/>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Hierarchical Clustering in Machine Learning</a:t>
            </a:r>
            <a:endParaRPr sz="1600" b="1">
              <a:solidFill>
                <a:srgbClr val="2F5496"/>
              </a:solidFill>
              <a:latin typeface="Arial"/>
              <a:ea typeface="Arial"/>
              <a:cs typeface="Arial"/>
              <a:sym typeface="Arial"/>
            </a:endParaRPr>
          </a:p>
        </p:txBody>
      </p:sp>
      <p:sp>
        <p:nvSpPr>
          <p:cNvPr id="912" name="Google Shape;912;p113"/>
          <p:cNvSpPr txBox="1"/>
          <p:nvPr/>
        </p:nvSpPr>
        <p:spPr>
          <a:xfrm>
            <a:off x="579266" y="1626523"/>
            <a:ext cx="9683320" cy="25759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In this algorithm, we develop the hierarchy of clusters in the form of a tree, and this tree-shaped structure is known as the </a:t>
            </a:r>
            <a:r>
              <a:rPr lang="en-US" sz="1600" b="1">
                <a:solidFill>
                  <a:srgbClr val="595959"/>
                </a:solidFill>
                <a:latin typeface="Arial"/>
                <a:ea typeface="Arial"/>
                <a:cs typeface="Arial"/>
                <a:sym typeface="Arial"/>
              </a:rPr>
              <a:t>dendrogram</a:t>
            </a:r>
            <a:r>
              <a:rPr lang="en-US" sz="1600">
                <a:solidFill>
                  <a:srgbClr val="595959"/>
                </a:solidFill>
                <a:latin typeface="Arial"/>
                <a:ea typeface="Arial"/>
                <a:cs typeface="Arial"/>
                <a:sym typeface="Arial"/>
              </a:rPr>
              <a:t>.</a:t>
            </a:r>
            <a:endParaRPr/>
          </a:p>
          <a:p>
            <a:pPr marL="0" marR="0" lvl="0" indent="0" algn="l" rtl="0">
              <a:lnSpc>
                <a:spcPct val="107000"/>
              </a:lnSpc>
              <a:spcBef>
                <a:spcPts val="800"/>
              </a:spcBef>
              <a:spcAft>
                <a:spcPts val="0"/>
              </a:spcAft>
              <a:buNone/>
            </a:pPr>
            <a:endParaRPr sz="1600" b="1" i="1">
              <a:solidFill>
                <a:srgbClr val="595959"/>
              </a:solidFill>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latin typeface="Arial"/>
                <a:ea typeface="Arial"/>
                <a:cs typeface="Arial"/>
                <a:sym typeface="Arial"/>
              </a:rPr>
              <a:t>The hierarchical clustering technique has two approaches:</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b="1">
                <a:solidFill>
                  <a:srgbClr val="595959"/>
                </a:solidFill>
                <a:latin typeface="Arial"/>
                <a:ea typeface="Arial"/>
                <a:cs typeface="Arial"/>
                <a:sym typeface="Arial"/>
              </a:rPr>
              <a:t>Agglomerative:</a:t>
            </a:r>
            <a:r>
              <a:rPr lang="en-US" sz="1600">
                <a:solidFill>
                  <a:srgbClr val="595959"/>
                </a:solidFill>
                <a:latin typeface="Arial"/>
                <a:ea typeface="Arial"/>
                <a:cs typeface="Arial"/>
                <a:sym typeface="Arial"/>
              </a:rPr>
              <a:t> Agglomerative is a </a:t>
            </a:r>
            <a:r>
              <a:rPr lang="en-US" sz="1600" b="1">
                <a:solidFill>
                  <a:srgbClr val="595959"/>
                </a:solidFill>
                <a:latin typeface="Arial"/>
                <a:ea typeface="Arial"/>
                <a:cs typeface="Arial"/>
                <a:sym typeface="Arial"/>
              </a:rPr>
              <a:t>bottom-up</a:t>
            </a:r>
            <a:r>
              <a:rPr lang="en-US" sz="1600">
                <a:solidFill>
                  <a:srgbClr val="595959"/>
                </a:solidFill>
                <a:latin typeface="Arial"/>
                <a:ea typeface="Arial"/>
                <a:cs typeface="Arial"/>
                <a:sym typeface="Arial"/>
              </a:rPr>
              <a:t> approach, in which the algorithm starts with taking all data points as single clusters and merging them until one cluster is left.</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a:solidFill>
                  <a:srgbClr val="595959"/>
                </a:solidFill>
                <a:latin typeface="Arial"/>
                <a:ea typeface="Arial"/>
                <a:cs typeface="Arial"/>
                <a:sym typeface="Arial"/>
              </a:rPr>
              <a:t>Divisive:</a:t>
            </a:r>
            <a:r>
              <a:rPr lang="en-US" sz="1600">
                <a:solidFill>
                  <a:srgbClr val="595959"/>
                </a:solidFill>
                <a:latin typeface="Arial"/>
                <a:ea typeface="Arial"/>
                <a:cs typeface="Arial"/>
                <a:sym typeface="Arial"/>
              </a:rPr>
              <a:t> Divisive algorithm is the reverse of the agglomerative algorithm as it is a </a:t>
            </a:r>
            <a:r>
              <a:rPr lang="en-US" sz="1600" b="1">
                <a:solidFill>
                  <a:srgbClr val="595959"/>
                </a:solidFill>
                <a:latin typeface="Arial"/>
                <a:ea typeface="Arial"/>
                <a:cs typeface="Arial"/>
                <a:sym typeface="Arial"/>
              </a:rPr>
              <a:t>top-down approach</a:t>
            </a:r>
            <a:endParaRPr sz="1200" b="1" i="1">
              <a:solidFill>
                <a:srgbClr val="2F5496"/>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1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18" name="Google Shape;918;p114"/>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How the Agglomerative </a:t>
            </a:r>
            <a:r>
              <a:rPr lang="en-US" sz="1800" b="1">
                <a:solidFill>
                  <a:srgbClr val="2F5496"/>
                </a:solidFill>
                <a:latin typeface="Arial"/>
                <a:ea typeface="Arial"/>
                <a:cs typeface="Arial"/>
                <a:sym typeface="Arial"/>
              </a:rPr>
              <a:t>Hierarchical clustering Work?</a:t>
            </a:r>
            <a:endParaRPr sz="1600" b="1">
              <a:solidFill>
                <a:srgbClr val="2F5496"/>
              </a:solidFill>
              <a:latin typeface="Arial"/>
              <a:ea typeface="Arial"/>
              <a:cs typeface="Arial"/>
              <a:sym typeface="Arial"/>
            </a:endParaRPr>
          </a:p>
        </p:txBody>
      </p:sp>
      <p:pic>
        <p:nvPicPr>
          <p:cNvPr id="919" name="Google Shape;919;p114" descr="Hierarchical Clustering in Machine Learning"/>
          <p:cNvPicPr preferRelativeResize="0"/>
          <p:nvPr/>
        </p:nvPicPr>
        <p:blipFill rotWithShape="1">
          <a:blip r:embed="rId3">
            <a:alphaModFix/>
          </a:blip>
          <a:srcRect/>
          <a:stretch/>
        </p:blipFill>
        <p:spPr>
          <a:xfrm>
            <a:off x="508245" y="1908990"/>
            <a:ext cx="3600000" cy="1119617"/>
          </a:xfrm>
          <a:prstGeom prst="rect">
            <a:avLst/>
          </a:prstGeom>
          <a:noFill/>
          <a:ln>
            <a:noFill/>
          </a:ln>
        </p:spPr>
      </p:pic>
      <p:pic>
        <p:nvPicPr>
          <p:cNvPr id="920" name="Google Shape;920;p114" descr="Hierarchical Clustering in Machine Learning"/>
          <p:cNvPicPr preferRelativeResize="0"/>
          <p:nvPr/>
        </p:nvPicPr>
        <p:blipFill rotWithShape="1">
          <a:blip r:embed="rId4">
            <a:alphaModFix/>
          </a:blip>
          <a:srcRect/>
          <a:stretch/>
        </p:blipFill>
        <p:spPr>
          <a:xfrm>
            <a:off x="508245" y="4075923"/>
            <a:ext cx="3600000" cy="1192672"/>
          </a:xfrm>
          <a:prstGeom prst="rect">
            <a:avLst/>
          </a:prstGeom>
          <a:noFill/>
          <a:ln>
            <a:noFill/>
          </a:ln>
        </p:spPr>
      </p:pic>
      <p:pic>
        <p:nvPicPr>
          <p:cNvPr id="921" name="Google Shape;921;p114" descr="Hierarchical Clustering in Machine Learning"/>
          <p:cNvPicPr preferRelativeResize="0"/>
          <p:nvPr/>
        </p:nvPicPr>
        <p:blipFill rotWithShape="1">
          <a:blip r:embed="rId5">
            <a:alphaModFix/>
          </a:blip>
          <a:srcRect/>
          <a:stretch/>
        </p:blipFill>
        <p:spPr>
          <a:xfrm>
            <a:off x="4344072" y="1772658"/>
            <a:ext cx="3600000" cy="1255949"/>
          </a:xfrm>
          <a:prstGeom prst="rect">
            <a:avLst/>
          </a:prstGeom>
          <a:noFill/>
          <a:ln>
            <a:noFill/>
          </a:ln>
        </p:spPr>
      </p:pic>
      <p:pic>
        <p:nvPicPr>
          <p:cNvPr id="922" name="Google Shape;922;p114" descr="Hierarchical Clustering in Machine Learning"/>
          <p:cNvPicPr preferRelativeResize="0"/>
          <p:nvPr/>
        </p:nvPicPr>
        <p:blipFill rotWithShape="1">
          <a:blip r:embed="rId6">
            <a:alphaModFix/>
          </a:blip>
          <a:srcRect/>
          <a:stretch/>
        </p:blipFill>
        <p:spPr>
          <a:xfrm>
            <a:off x="4107031" y="3860703"/>
            <a:ext cx="3659505" cy="1440000"/>
          </a:xfrm>
          <a:prstGeom prst="rect">
            <a:avLst/>
          </a:prstGeom>
          <a:noFill/>
          <a:ln>
            <a:noFill/>
          </a:ln>
        </p:spPr>
      </p:pic>
      <p:pic>
        <p:nvPicPr>
          <p:cNvPr id="923" name="Google Shape;923;p114" descr="Hierarchical Clustering in Machine Learning"/>
          <p:cNvPicPr preferRelativeResize="0"/>
          <p:nvPr/>
        </p:nvPicPr>
        <p:blipFill rotWithShape="1">
          <a:blip r:embed="rId7">
            <a:alphaModFix/>
          </a:blip>
          <a:srcRect/>
          <a:stretch/>
        </p:blipFill>
        <p:spPr>
          <a:xfrm>
            <a:off x="7944072" y="1830585"/>
            <a:ext cx="3600000" cy="1140094"/>
          </a:xfrm>
          <a:prstGeom prst="rect">
            <a:avLst/>
          </a:prstGeom>
          <a:noFill/>
          <a:ln>
            <a:noFill/>
          </a:ln>
        </p:spPr>
      </p:pic>
      <p:pic>
        <p:nvPicPr>
          <p:cNvPr id="924" name="Google Shape;924;p114" descr="Hierarchical Clustering in Machine Learning"/>
          <p:cNvPicPr preferRelativeResize="0"/>
          <p:nvPr/>
        </p:nvPicPr>
        <p:blipFill rotWithShape="1">
          <a:blip r:embed="rId8">
            <a:alphaModFix/>
          </a:blip>
          <a:srcRect/>
          <a:stretch/>
        </p:blipFill>
        <p:spPr>
          <a:xfrm>
            <a:off x="7944072" y="4075923"/>
            <a:ext cx="3600000" cy="11818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1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30" name="Google Shape;930;p115"/>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Measure </a:t>
            </a:r>
            <a:r>
              <a:rPr lang="en-US" sz="1800" b="1">
                <a:solidFill>
                  <a:srgbClr val="2F5496"/>
                </a:solidFill>
                <a:latin typeface="Arial"/>
                <a:ea typeface="Arial"/>
                <a:cs typeface="Arial"/>
                <a:sym typeface="Arial"/>
              </a:rPr>
              <a:t>for the distance between two clusters</a:t>
            </a:r>
            <a:endParaRPr sz="1600" b="1">
              <a:solidFill>
                <a:srgbClr val="2F5496"/>
              </a:solidFill>
              <a:latin typeface="Arial"/>
              <a:ea typeface="Arial"/>
              <a:cs typeface="Arial"/>
              <a:sym typeface="Arial"/>
            </a:endParaRPr>
          </a:p>
        </p:txBody>
      </p:sp>
      <p:sp>
        <p:nvSpPr>
          <p:cNvPr id="931" name="Google Shape;931;p115"/>
          <p:cNvSpPr txBox="1"/>
          <p:nvPr/>
        </p:nvSpPr>
        <p:spPr>
          <a:xfrm>
            <a:off x="579266" y="1626523"/>
            <a:ext cx="9683320" cy="60593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Single Linkage:</a:t>
            </a:r>
            <a:r>
              <a:rPr lang="en-US" sz="1600">
                <a:solidFill>
                  <a:srgbClr val="595959"/>
                </a:solidFill>
                <a:highlight>
                  <a:srgbClr val="FFFFFF"/>
                </a:highlight>
                <a:latin typeface="Arial"/>
                <a:ea typeface="Arial"/>
                <a:cs typeface="Arial"/>
                <a:sym typeface="Arial"/>
              </a:rPr>
              <a:t> It is the Shortest Distance between the closest points of the clusters. Consider the below image:</a:t>
            </a:r>
            <a:endParaRPr sz="1600">
              <a:solidFill>
                <a:schemeClr val="dk1"/>
              </a:solidFill>
              <a:latin typeface="Calibri"/>
              <a:ea typeface="Calibri"/>
              <a:cs typeface="Calibri"/>
              <a:sym typeface="Calibri"/>
            </a:endParaRPr>
          </a:p>
        </p:txBody>
      </p:sp>
      <p:pic>
        <p:nvPicPr>
          <p:cNvPr id="932" name="Google Shape;932;p115" descr="Hierarchical Clustering in Machine Learning"/>
          <p:cNvPicPr preferRelativeResize="0"/>
          <p:nvPr/>
        </p:nvPicPr>
        <p:blipFill rotWithShape="1">
          <a:blip r:embed="rId3">
            <a:alphaModFix/>
          </a:blip>
          <a:srcRect/>
          <a:stretch/>
        </p:blipFill>
        <p:spPr>
          <a:xfrm>
            <a:off x="508245" y="3123461"/>
            <a:ext cx="4754880" cy="1676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7" name="Google Shape;937;p1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38" name="Google Shape;938;p116"/>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Measure </a:t>
            </a:r>
            <a:r>
              <a:rPr lang="en-US" sz="1800" b="1">
                <a:solidFill>
                  <a:srgbClr val="2F5496"/>
                </a:solidFill>
                <a:latin typeface="Arial"/>
                <a:ea typeface="Arial"/>
                <a:cs typeface="Arial"/>
                <a:sym typeface="Arial"/>
              </a:rPr>
              <a:t>for the distance between two clusters</a:t>
            </a:r>
            <a:endParaRPr sz="1600" b="1">
              <a:solidFill>
                <a:srgbClr val="2F5496"/>
              </a:solidFill>
              <a:latin typeface="Arial"/>
              <a:ea typeface="Arial"/>
              <a:cs typeface="Arial"/>
              <a:sym typeface="Arial"/>
            </a:endParaRPr>
          </a:p>
        </p:txBody>
      </p:sp>
      <p:sp>
        <p:nvSpPr>
          <p:cNvPr id="939" name="Google Shape;939;p116"/>
          <p:cNvSpPr txBox="1"/>
          <p:nvPr/>
        </p:nvSpPr>
        <p:spPr>
          <a:xfrm>
            <a:off x="579266" y="1626523"/>
            <a:ext cx="9683320" cy="60593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Complete Linkage:</a:t>
            </a:r>
            <a:r>
              <a:rPr lang="en-US" sz="1600">
                <a:solidFill>
                  <a:srgbClr val="595959"/>
                </a:solidFill>
                <a:highlight>
                  <a:srgbClr val="FFFFFF"/>
                </a:highlight>
                <a:latin typeface="Arial"/>
                <a:ea typeface="Arial"/>
                <a:cs typeface="Arial"/>
                <a:sym typeface="Arial"/>
              </a:rPr>
              <a:t> It is the farthest distance between the two points of two different clusters. It is one of the popular linkage methods as it forms tighter clusters than single-linkage</a:t>
            </a:r>
            <a:endParaRPr sz="1400">
              <a:solidFill>
                <a:schemeClr val="dk1"/>
              </a:solidFill>
              <a:latin typeface="Calibri"/>
              <a:ea typeface="Calibri"/>
              <a:cs typeface="Calibri"/>
              <a:sym typeface="Calibri"/>
            </a:endParaRPr>
          </a:p>
        </p:txBody>
      </p:sp>
      <p:pic>
        <p:nvPicPr>
          <p:cNvPr id="940" name="Google Shape;940;p116" descr="Hierarchical Clustering in Machine Learning"/>
          <p:cNvPicPr preferRelativeResize="0"/>
          <p:nvPr/>
        </p:nvPicPr>
        <p:blipFill rotWithShape="1">
          <a:blip r:embed="rId3">
            <a:alphaModFix/>
          </a:blip>
          <a:srcRect/>
          <a:stretch/>
        </p:blipFill>
        <p:spPr>
          <a:xfrm>
            <a:off x="287783" y="3161597"/>
            <a:ext cx="4747260" cy="15468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46" name="Google Shape;946;p117"/>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Measure </a:t>
            </a:r>
            <a:r>
              <a:rPr lang="en-US" sz="1800" b="1">
                <a:solidFill>
                  <a:srgbClr val="2F5496"/>
                </a:solidFill>
                <a:latin typeface="Arial"/>
                <a:ea typeface="Arial"/>
                <a:cs typeface="Arial"/>
                <a:sym typeface="Arial"/>
              </a:rPr>
              <a:t>for the distance between two clusters</a:t>
            </a:r>
            <a:endParaRPr sz="1600" b="1">
              <a:solidFill>
                <a:srgbClr val="2F5496"/>
              </a:solidFill>
              <a:latin typeface="Arial"/>
              <a:ea typeface="Arial"/>
              <a:cs typeface="Arial"/>
              <a:sym typeface="Arial"/>
            </a:endParaRPr>
          </a:p>
        </p:txBody>
      </p:sp>
      <p:sp>
        <p:nvSpPr>
          <p:cNvPr id="947" name="Google Shape;947;p117"/>
          <p:cNvSpPr txBox="1"/>
          <p:nvPr/>
        </p:nvSpPr>
        <p:spPr>
          <a:xfrm>
            <a:off x="579266" y="1626523"/>
            <a:ext cx="9683320" cy="96648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rgbClr val="595959"/>
                </a:solidFill>
                <a:highlight>
                  <a:srgbClr val="FFFFFF"/>
                </a:highlight>
                <a:latin typeface="Arial"/>
                <a:ea typeface="Arial"/>
                <a:cs typeface="Arial"/>
                <a:sym typeface="Arial"/>
              </a:rPr>
              <a:t>Average Linkage:</a:t>
            </a:r>
            <a:r>
              <a:rPr lang="en-US" sz="1800">
                <a:solidFill>
                  <a:srgbClr val="595959"/>
                </a:solidFill>
                <a:highlight>
                  <a:srgbClr val="FFFFFF"/>
                </a:highlight>
                <a:latin typeface="Arial"/>
                <a:ea typeface="Arial"/>
                <a:cs typeface="Arial"/>
                <a:sym typeface="Arial"/>
              </a:rPr>
              <a:t> It is the linkage method in which the distance between each pair of datasets is added up and then divided by the total number of datasets to calculate the average distance between two clusters. It is also one of the most popular linkage methods</a:t>
            </a:r>
            <a:endParaRPr sz="1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04" name="Google Shape;104;p9"/>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Machine Learning</a:t>
            </a:r>
            <a:endParaRPr/>
          </a:p>
        </p:txBody>
      </p:sp>
      <p:pic>
        <p:nvPicPr>
          <p:cNvPr id="105" name="Google Shape;105;p9"/>
          <p:cNvPicPr preferRelativeResize="0"/>
          <p:nvPr/>
        </p:nvPicPr>
        <p:blipFill rotWithShape="1">
          <a:blip r:embed="rId3">
            <a:alphaModFix/>
          </a:blip>
          <a:srcRect/>
          <a:stretch/>
        </p:blipFill>
        <p:spPr>
          <a:xfrm>
            <a:off x="712762" y="1545179"/>
            <a:ext cx="6034267" cy="3568359"/>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53" name="Google Shape;953;p118"/>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597"/>
                </a:solidFill>
                <a:latin typeface="Arial"/>
                <a:ea typeface="Arial"/>
                <a:cs typeface="Arial"/>
                <a:sym typeface="Arial"/>
              </a:rPr>
              <a:t>Measure </a:t>
            </a:r>
            <a:r>
              <a:rPr lang="en-US" sz="1800" b="1">
                <a:solidFill>
                  <a:srgbClr val="2F5496"/>
                </a:solidFill>
                <a:latin typeface="Arial"/>
                <a:ea typeface="Arial"/>
                <a:cs typeface="Arial"/>
                <a:sym typeface="Arial"/>
              </a:rPr>
              <a:t>for the distance between two clusters</a:t>
            </a:r>
            <a:endParaRPr sz="1600" b="1">
              <a:solidFill>
                <a:srgbClr val="2F5496"/>
              </a:solidFill>
              <a:latin typeface="Arial"/>
              <a:ea typeface="Arial"/>
              <a:cs typeface="Arial"/>
              <a:sym typeface="Arial"/>
            </a:endParaRPr>
          </a:p>
        </p:txBody>
      </p:sp>
      <p:sp>
        <p:nvSpPr>
          <p:cNvPr id="954" name="Google Shape;954;p118"/>
          <p:cNvSpPr txBox="1"/>
          <p:nvPr/>
        </p:nvSpPr>
        <p:spPr>
          <a:xfrm>
            <a:off x="579266" y="1626523"/>
            <a:ext cx="9683320" cy="67012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800" b="1">
                <a:solidFill>
                  <a:srgbClr val="595959"/>
                </a:solidFill>
                <a:highlight>
                  <a:srgbClr val="FFFFFF"/>
                </a:highlight>
                <a:latin typeface="Arial"/>
                <a:ea typeface="Arial"/>
                <a:cs typeface="Arial"/>
                <a:sym typeface="Arial"/>
              </a:rPr>
              <a:t>Centroid Linkage:</a:t>
            </a:r>
            <a:r>
              <a:rPr lang="en-US" sz="1800">
                <a:solidFill>
                  <a:srgbClr val="595959"/>
                </a:solidFill>
                <a:highlight>
                  <a:srgbClr val="FFFFFF"/>
                </a:highlight>
                <a:latin typeface="Arial"/>
                <a:ea typeface="Arial"/>
                <a:cs typeface="Arial"/>
                <a:sym typeface="Arial"/>
              </a:rPr>
              <a:t> It is the linkage method in which the distance between the centroid of the clusters is calculated. Consider the below image:</a:t>
            </a:r>
            <a:endParaRPr sz="1400">
              <a:solidFill>
                <a:schemeClr val="dk1"/>
              </a:solidFill>
              <a:latin typeface="Calibri"/>
              <a:ea typeface="Calibri"/>
              <a:cs typeface="Calibri"/>
              <a:sym typeface="Calibri"/>
            </a:endParaRPr>
          </a:p>
        </p:txBody>
      </p:sp>
      <p:pic>
        <p:nvPicPr>
          <p:cNvPr id="955" name="Google Shape;955;p118" descr="Hierarchical Clustering in Machine Learning"/>
          <p:cNvPicPr preferRelativeResize="0"/>
          <p:nvPr/>
        </p:nvPicPr>
        <p:blipFill rotWithShape="1">
          <a:blip r:embed="rId3">
            <a:alphaModFix/>
          </a:blip>
          <a:srcRect/>
          <a:stretch/>
        </p:blipFill>
        <p:spPr>
          <a:xfrm>
            <a:off x="228599" y="3312480"/>
            <a:ext cx="4632960" cy="1600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61" name="Google Shape;961;p119"/>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Woking of Dendrogram in Hierarchical clustering</a:t>
            </a:r>
            <a:endParaRPr sz="1600" b="1">
              <a:solidFill>
                <a:srgbClr val="2F5496"/>
              </a:solidFill>
              <a:latin typeface="Arial"/>
              <a:ea typeface="Arial"/>
              <a:cs typeface="Arial"/>
              <a:sym typeface="Arial"/>
            </a:endParaRPr>
          </a:p>
        </p:txBody>
      </p:sp>
      <p:pic>
        <p:nvPicPr>
          <p:cNvPr id="962" name="Google Shape;962;p119" descr="Hierarchical Clustering in Machine Learning"/>
          <p:cNvPicPr preferRelativeResize="0"/>
          <p:nvPr/>
        </p:nvPicPr>
        <p:blipFill rotWithShape="1">
          <a:blip r:embed="rId3">
            <a:alphaModFix/>
          </a:blip>
          <a:srcRect/>
          <a:stretch/>
        </p:blipFill>
        <p:spPr>
          <a:xfrm>
            <a:off x="630092" y="2257742"/>
            <a:ext cx="6869745" cy="309659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68" name="Google Shape;968;p120"/>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Python Implementation of Agglomerative Hierarchical Clustering</a:t>
            </a:r>
            <a:endParaRPr sz="1600" b="1">
              <a:solidFill>
                <a:srgbClr val="2F5496"/>
              </a:solidFill>
              <a:latin typeface="Arial"/>
              <a:ea typeface="Arial"/>
              <a:cs typeface="Arial"/>
              <a:sym typeface="Arial"/>
            </a:endParaRPr>
          </a:p>
        </p:txBody>
      </p:sp>
      <p:pic>
        <p:nvPicPr>
          <p:cNvPr id="969" name="Google Shape;969;p120"/>
          <p:cNvPicPr preferRelativeResize="0"/>
          <p:nvPr/>
        </p:nvPicPr>
        <p:blipFill rotWithShape="1">
          <a:blip r:embed="rId3">
            <a:alphaModFix/>
          </a:blip>
          <a:srcRect/>
          <a:stretch/>
        </p:blipFill>
        <p:spPr>
          <a:xfrm>
            <a:off x="810515" y="2306011"/>
            <a:ext cx="5173345" cy="2689860"/>
          </a:xfrm>
          <a:prstGeom prst="rect">
            <a:avLst/>
          </a:prstGeom>
          <a:noFill/>
          <a:ln>
            <a:noFill/>
          </a:ln>
        </p:spPr>
      </p:pic>
      <p:pic>
        <p:nvPicPr>
          <p:cNvPr id="970" name="Google Shape;970;p120" descr="Hierarchical Clustering in Machine Learning"/>
          <p:cNvPicPr preferRelativeResize="0"/>
          <p:nvPr/>
        </p:nvPicPr>
        <p:blipFill rotWithShape="1">
          <a:blip r:embed="rId4">
            <a:alphaModFix/>
          </a:blip>
          <a:srcRect/>
          <a:stretch/>
        </p:blipFill>
        <p:spPr>
          <a:xfrm>
            <a:off x="6208142" y="2176471"/>
            <a:ext cx="5286375" cy="28194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76" name="Google Shape;976;p121"/>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Python Implementation of Agglomerative Hierarchical Clustering</a:t>
            </a:r>
            <a:endParaRPr sz="1600" b="1">
              <a:solidFill>
                <a:srgbClr val="2F5496"/>
              </a:solidFill>
              <a:latin typeface="Arial"/>
              <a:ea typeface="Arial"/>
              <a:cs typeface="Arial"/>
              <a:sym typeface="Arial"/>
            </a:endParaRPr>
          </a:p>
        </p:txBody>
      </p:sp>
      <p:pic>
        <p:nvPicPr>
          <p:cNvPr id="977" name="Google Shape;977;p121"/>
          <p:cNvPicPr preferRelativeResize="0"/>
          <p:nvPr/>
        </p:nvPicPr>
        <p:blipFill rotWithShape="1">
          <a:blip r:embed="rId3">
            <a:alphaModFix/>
          </a:blip>
          <a:srcRect/>
          <a:stretch/>
        </p:blipFill>
        <p:spPr>
          <a:xfrm>
            <a:off x="663038" y="1908989"/>
            <a:ext cx="5237480" cy="412496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83" name="Google Shape;983;p122"/>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Association Rule Learning</a:t>
            </a:r>
            <a:endParaRPr sz="1600" b="1">
              <a:solidFill>
                <a:srgbClr val="2F5496"/>
              </a:solidFill>
              <a:latin typeface="Arial"/>
              <a:ea typeface="Arial"/>
              <a:cs typeface="Arial"/>
              <a:sym typeface="Arial"/>
            </a:endParaRPr>
          </a:p>
        </p:txBody>
      </p:sp>
      <p:sp>
        <p:nvSpPr>
          <p:cNvPr id="984" name="Google Shape;984;p122"/>
          <p:cNvSpPr txBox="1"/>
          <p:nvPr/>
        </p:nvSpPr>
        <p:spPr>
          <a:xfrm>
            <a:off x="508244" y="1722557"/>
            <a:ext cx="8458199" cy="1661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Association rule learning is a type of unsupervised learning technique that checks for the dependency of one data item on another data item and maps accordingly so that it can be more profitable</a:t>
            </a:r>
            <a:endParaRPr/>
          </a:p>
          <a:p>
            <a:pPr marL="0" marR="0" lvl="0" indent="0" algn="l" rtl="0">
              <a:spcBef>
                <a:spcPts val="0"/>
              </a:spcBef>
              <a:spcAft>
                <a:spcPts val="0"/>
              </a:spcAft>
              <a:buNone/>
            </a:pPr>
            <a:r>
              <a:rPr lang="en-US" sz="1800">
                <a:solidFill>
                  <a:srgbClr val="595959"/>
                </a:solidFill>
                <a:highlight>
                  <a:srgbClr val="FFFFFF"/>
                </a:highlight>
                <a:latin typeface="Arial"/>
                <a:ea typeface="Arial"/>
                <a:cs typeface="Arial"/>
                <a:sym typeface="Arial"/>
              </a:rPr>
              <a:t>The association rule learning is one of the very important concepts of </a:t>
            </a:r>
            <a:r>
              <a:rPr lang="en-US" sz="1800" u="none" strike="noStrike">
                <a:solidFill>
                  <a:srgbClr val="595959"/>
                </a:solidFill>
                <a:highlight>
                  <a:srgbClr val="FFFFFF"/>
                </a:highlight>
                <a:latin typeface="Arial"/>
                <a:ea typeface="Arial"/>
                <a:cs typeface="Arial"/>
                <a:sym typeface="Arial"/>
              </a:rPr>
              <a:t>machine learning</a:t>
            </a:r>
            <a:r>
              <a:rPr lang="en-US" sz="1800">
                <a:solidFill>
                  <a:srgbClr val="595959"/>
                </a:solidFill>
                <a:highlight>
                  <a:srgbClr val="FFFFFF"/>
                </a:highlight>
                <a:latin typeface="Arial"/>
                <a:ea typeface="Arial"/>
                <a:cs typeface="Arial"/>
                <a:sym typeface="Arial"/>
              </a:rPr>
              <a:t>, and it is employed in Market Basket analysis, Web usage mining, continuous production, etc</a:t>
            </a:r>
            <a:endParaRPr sz="1600">
              <a:solidFill>
                <a:srgbClr val="595959"/>
              </a:solidFill>
              <a:latin typeface="Arial"/>
              <a:ea typeface="Arial"/>
              <a:cs typeface="Arial"/>
              <a:sym typeface="Arial"/>
            </a:endParaRPr>
          </a:p>
        </p:txBody>
      </p:sp>
      <p:pic>
        <p:nvPicPr>
          <p:cNvPr id="985" name="Google Shape;985;p122" descr="Association Rule Learning"/>
          <p:cNvPicPr preferRelativeResize="0"/>
          <p:nvPr/>
        </p:nvPicPr>
        <p:blipFill rotWithShape="1">
          <a:blip r:embed="rId3">
            <a:alphaModFix/>
          </a:blip>
          <a:srcRect/>
          <a:stretch/>
        </p:blipFill>
        <p:spPr>
          <a:xfrm>
            <a:off x="5731360" y="3525361"/>
            <a:ext cx="4442450" cy="3002875"/>
          </a:xfrm>
          <a:prstGeom prst="rect">
            <a:avLst/>
          </a:prstGeom>
          <a:noFill/>
          <a:ln>
            <a:noFill/>
          </a:ln>
        </p:spPr>
      </p:pic>
      <p:sp>
        <p:nvSpPr>
          <p:cNvPr id="986" name="Google Shape;986;p122"/>
          <p:cNvSpPr txBox="1"/>
          <p:nvPr/>
        </p:nvSpPr>
        <p:spPr>
          <a:xfrm>
            <a:off x="508244" y="3624218"/>
            <a:ext cx="4507639"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For example, if a customer buys bread, he most likely can also buy butter, eggs, or milk, so these products are stored within a shelf or mostly nearby</a:t>
            </a:r>
            <a:endParaRPr sz="14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992" name="Google Shape;992;p12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How does Association Rule Learning work?</a:t>
            </a:r>
            <a:endParaRPr sz="1600" b="1">
              <a:solidFill>
                <a:srgbClr val="2F5496"/>
              </a:solidFill>
              <a:latin typeface="Arial"/>
              <a:ea typeface="Arial"/>
              <a:cs typeface="Arial"/>
              <a:sym typeface="Arial"/>
            </a:endParaRPr>
          </a:p>
        </p:txBody>
      </p:sp>
      <p:sp>
        <p:nvSpPr>
          <p:cNvPr id="993" name="Google Shape;993;p123"/>
          <p:cNvSpPr txBox="1"/>
          <p:nvPr/>
        </p:nvSpPr>
        <p:spPr>
          <a:xfrm>
            <a:off x="508244" y="1722557"/>
            <a:ext cx="845819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Association rule learning works on the concept of If and Else Statement, such as if A then B.</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Here the If element is called antecedent, and then statement is called as Consequent</a:t>
            </a:r>
            <a:endParaRPr sz="1400">
              <a:solidFill>
                <a:srgbClr val="595959"/>
              </a:solidFill>
              <a:latin typeface="Arial"/>
              <a:ea typeface="Arial"/>
              <a:cs typeface="Arial"/>
              <a:sym typeface="Arial"/>
            </a:endParaRPr>
          </a:p>
        </p:txBody>
      </p:sp>
      <p:sp>
        <p:nvSpPr>
          <p:cNvPr id="994" name="Google Shape;994;p123"/>
          <p:cNvSpPr txBox="1"/>
          <p:nvPr/>
        </p:nvSpPr>
        <p:spPr>
          <a:xfrm>
            <a:off x="508244" y="3180335"/>
            <a:ext cx="761482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These types of relationships where we can find out some association or relation between two items is known as single cardinality. It is all about creating rules, and if the number of items increases, then cardinality also increases accordingly.</a:t>
            </a:r>
            <a:endParaRPr sz="1200">
              <a:solidFill>
                <a:schemeClr val="dk1"/>
              </a:solidFill>
              <a:latin typeface="Calibri"/>
              <a:ea typeface="Calibri"/>
              <a:cs typeface="Calibri"/>
              <a:sym typeface="Calibri"/>
            </a:endParaRPr>
          </a:p>
        </p:txBody>
      </p:sp>
      <p:pic>
        <p:nvPicPr>
          <p:cNvPr id="995" name="Google Shape;995;p123" descr="Association Rule Learning"/>
          <p:cNvPicPr preferRelativeResize="0"/>
          <p:nvPr/>
        </p:nvPicPr>
        <p:blipFill rotWithShape="1">
          <a:blip r:embed="rId3">
            <a:alphaModFix/>
          </a:blip>
          <a:srcRect/>
          <a:stretch/>
        </p:blipFill>
        <p:spPr>
          <a:xfrm>
            <a:off x="614776" y="2355251"/>
            <a:ext cx="2293620" cy="6629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01" name="Google Shape;1001;p124"/>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How does Association Rule Learning work?</a:t>
            </a:r>
            <a:endParaRPr sz="1600" b="1">
              <a:solidFill>
                <a:srgbClr val="2F5496"/>
              </a:solidFill>
              <a:latin typeface="Arial"/>
              <a:ea typeface="Arial"/>
              <a:cs typeface="Arial"/>
              <a:sym typeface="Arial"/>
            </a:endParaRPr>
          </a:p>
        </p:txBody>
      </p:sp>
      <p:sp>
        <p:nvSpPr>
          <p:cNvPr id="1002" name="Google Shape;1002;p124"/>
          <p:cNvSpPr txBox="1"/>
          <p:nvPr/>
        </p:nvSpPr>
        <p:spPr>
          <a:xfrm>
            <a:off x="508244" y="1571634"/>
            <a:ext cx="84581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To measure the associations between data items, there are 3 metrics.</a:t>
            </a:r>
            <a:endParaRPr sz="1200">
              <a:solidFill>
                <a:srgbClr val="595959"/>
              </a:solidFill>
              <a:latin typeface="Arial"/>
              <a:ea typeface="Arial"/>
              <a:cs typeface="Arial"/>
              <a:sym typeface="Arial"/>
            </a:endParaRPr>
          </a:p>
        </p:txBody>
      </p:sp>
      <p:sp>
        <p:nvSpPr>
          <p:cNvPr id="1003" name="Google Shape;1003;p124"/>
          <p:cNvSpPr txBox="1"/>
          <p:nvPr/>
        </p:nvSpPr>
        <p:spPr>
          <a:xfrm>
            <a:off x="508244" y="2150522"/>
            <a:ext cx="7614824" cy="119705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Support</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Support is the frequency of A or how frequently an item appears in the dataset. It is defined as the fraction of the transaction T that contains the itemset X. If there are X datasets, then for transactions T, it can be written as</a:t>
            </a:r>
            <a:endParaRPr sz="1100">
              <a:solidFill>
                <a:schemeClr val="dk1"/>
              </a:solidFill>
              <a:latin typeface="Arial"/>
              <a:ea typeface="Arial"/>
              <a:cs typeface="Arial"/>
              <a:sym typeface="Arial"/>
            </a:endParaRPr>
          </a:p>
        </p:txBody>
      </p:sp>
      <p:sp>
        <p:nvSpPr>
          <p:cNvPr id="1004" name="Google Shape;1004;p124"/>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05" name="Google Shape;1005;p124" descr="Association Rule Learning"/>
          <p:cNvPicPr preferRelativeResize="0"/>
          <p:nvPr/>
        </p:nvPicPr>
        <p:blipFill rotWithShape="1">
          <a:blip r:embed="rId3">
            <a:alphaModFix/>
          </a:blip>
          <a:srcRect r="76241"/>
          <a:stretch/>
        </p:blipFill>
        <p:spPr>
          <a:xfrm>
            <a:off x="582628" y="3400849"/>
            <a:ext cx="1361582" cy="549275"/>
          </a:xfrm>
          <a:prstGeom prst="rect">
            <a:avLst/>
          </a:prstGeom>
          <a:noFill/>
          <a:ln>
            <a:noFill/>
          </a:ln>
        </p:spPr>
      </p:pic>
      <p:sp>
        <p:nvSpPr>
          <p:cNvPr id="1006" name="Google Shape;1006;p124"/>
          <p:cNvSpPr txBox="1"/>
          <p:nvPr/>
        </p:nvSpPr>
        <p:spPr>
          <a:xfrm>
            <a:off x="529359" y="4215343"/>
            <a:ext cx="7824525" cy="144328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Confidence</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latin typeface="Arial"/>
                <a:ea typeface="Arial"/>
                <a:cs typeface="Arial"/>
                <a:sym typeface="Arial"/>
              </a:rPr>
              <a:t>Confidence indicates how often the rule has been found to be true. Or how often the items X and Y occur together in the dataset when the occurrence of X is already given. It is the ratio of the transaction that contains X and Y to the number of records that contain X</a:t>
            </a:r>
            <a:endParaRPr sz="1600">
              <a:solidFill>
                <a:schemeClr val="dk1"/>
              </a:solidFill>
              <a:latin typeface="Arial"/>
              <a:ea typeface="Arial"/>
              <a:cs typeface="Arial"/>
              <a:sym typeface="Arial"/>
            </a:endParaRPr>
          </a:p>
        </p:txBody>
      </p:sp>
      <p:pic>
        <p:nvPicPr>
          <p:cNvPr id="1007" name="Google Shape;1007;p124" descr="Association Rule Learning"/>
          <p:cNvPicPr preferRelativeResize="0"/>
          <p:nvPr/>
        </p:nvPicPr>
        <p:blipFill rotWithShape="1">
          <a:blip r:embed="rId4">
            <a:alphaModFix/>
          </a:blip>
          <a:srcRect r="69119"/>
          <a:stretch/>
        </p:blipFill>
        <p:spPr>
          <a:xfrm>
            <a:off x="582628" y="5789135"/>
            <a:ext cx="1769955" cy="53530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13" name="Google Shape;1013;p125"/>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How does Association Rule Learning work?</a:t>
            </a:r>
            <a:endParaRPr sz="1600" b="1">
              <a:solidFill>
                <a:srgbClr val="2F5496"/>
              </a:solidFill>
              <a:latin typeface="Arial"/>
              <a:ea typeface="Arial"/>
              <a:cs typeface="Arial"/>
              <a:sym typeface="Arial"/>
            </a:endParaRPr>
          </a:p>
        </p:txBody>
      </p:sp>
      <p:sp>
        <p:nvSpPr>
          <p:cNvPr id="1014" name="Google Shape;1014;p125"/>
          <p:cNvSpPr txBox="1"/>
          <p:nvPr/>
        </p:nvSpPr>
        <p:spPr>
          <a:xfrm>
            <a:off x="508244" y="1571634"/>
            <a:ext cx="84581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To measure the associations between data items, there are 3 metrics.</a:t>
            </a:r>
            <a:endParaRPr sz="1200">
              <a:solidFill>
                <a:srgbClr val="595959"/>
              </a:solidFill>
              <a:latin typeface="Arial"/>
              <a:ea typeface="Arial"/>
              <a:cs typeface="Arial"/>
              <a:sym typeface="Arial"/>
            </a:endParaRPr>
          </a:p>
        </p:txBody>
      </p:sp>
      <p:sp>
        <p:nvSpPr>
          <p:cNvPr id="1015" name="Google Shape;1015;p125"/>
          <p:cNvSpPr txBox="1"/>
          <p:nvPr/>
        </p:nvSpPr>
        <p:spPr>
          <a:xfrm>
            <a:off x="508244" y="2150522"/>
            <a:ext cx="7614824" cy="70269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Lift</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It is the strength of any rule, which can be defined as below formula:</a:t>
            </a:r>
            <a:endParaRPr sz="1600">
              <a:solidFill>
                <a:schemeClr val="dk1"/>
              </a:solidFill>
              <a:latin typeface="Arial"/>
              <a:ea typeface="Arial"/>
              <a:cs typeface="Arial"/>
              <a:sym typeface="Arial"/>
            </a:endParaRPr>
          </a:p>
        </p:txBody>
      </p:sp>
      <p:sp>
        <p:nvSpPr>
          <p:cNvPr id="1016" name="Google Shape;1016;p125"/>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7" name="Google Shape;1017;p125" descr="Association Rule Learning"/>
          <p:cNvPicPr preferRelativeResize="0"/>
          <p:nvPr/>
        </p:nvPicPr>
        <p:blipFill rotWithShape="1">
          <a:blip r:embed="rId3">
            <a:alphaModFix/>
          </a:blip>
          <a:srcRect r="67105"/>
          <a:stretch/>
        </p:blipFill>
        <p:spPr>
          <a:xfrm>
            <a:off x="582628" y="2893060"/>
            <a:ext cx="1885364" cy="535940"/>
          </a:xfrm>
          <a:prstGeom prst="rect">
            <a:avLst/>
          </a:prstGeom>
          <a:noFill/>
          <a:ln>
            <a:noFill/>
          </a:ln>
        </p:spPr>
      </p:pic>
      <p:sp>
        <p:nvSpPr>
          <p:cNvPr id="1018" name="Google Shape;1018;p125"/>
          <p:cNvSpPr txBox="1"/>
          <p:nvPr/>
        </p:nvSpPr>
        <p:spPr>
          <a:xfrm>
            <a:off x="508244" y="3684262"/>
            <a:ext cx="7934420" cy="22681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is the ratio of the observed support measure and expected support if X and Y are independent of each other. It has three possible values: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If Lift= 1: The probability of occurrence of antecedent and consequent is independent of each other.</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Lift&gt;1: It determines the degree to which the two itemsets are dependent to each other.</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Lift&lt;1: It tells us that one item is a substitute for other items, which means one item has a negative effect on another</a:t>
            </a:r>
            <a:endParaRPr sz="1600">
              <a:solidFill>
                <a:schemeClr val="dk1"/>
              </a:solidFill>
              <a:latin typeface="Arial"/>
              <a:ea typeface="Arial"/>
              <a:cs typeface="Arial"/>
              <a:sym typeface="Arial"/>
            </a:endParaRPr>
          </a:p>
        </p:txBody>
      </p:sp>
      <p:pic>
        <p:nvPicPr>
          <p:cNvPr id="9" name="Google Shape;985;p122" descr="Association Rule Learning">
            <a:extLst>
              <a:ext uri="{FF2B5EF4-FFF2-40B4-BE49-F238E27FC236}">
                <a16:creationId xmlns:a16="http://schemas.microsoft.com/office/drawing/2014/main" id="{222DC9CF-1BCE-585B-8980-678AC384332A}"/>
              </a:ext>
            </a:extLst>
          </p:cNvPr>
          <p:cNvPicPr preferRelativeResize="0"/>
          <p:nvPr/>
        </p:nvPicPr>
        <p:blipFill rotWithShape="1">
          <a:blip r:embed="rId4">
            <a:alphaModFix/>
          </a:blip>
          <a:srcRect/>
          <a:stretch/>
        </p:blipFill>
        <p:spPr>
          <a:xfrm>
            <a:off x="7241306" y="710172"/>
            <a:ext cx="4442450" cy="30028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1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8">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8">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1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24" name="Google Shape;1024;p126"/>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25" name="Google Shape;1025;p126"/>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a:t>
            </a:r>
            <a:endParaRPr sz="1200">
              <a:solidFill>
                <a:srgbClr val="595959"/>
              </a:solidFill>
              <a:latin typeface="Arial"/>
              <a:ea typeface="Arial"/>
              <a:cs typeface="Arial"/>
              <a:sym typeface="Arial"/>
            </a:endParaRPr>
          </a:p>
        </p:txBody>
      </p:sp>
      <p:sp>
        <p:nvSpPr>
          <p:cNvPr id="1026" name="Google Shape;1026;p126"/>
          <p:cNvSpPr txBox="1"/>
          <p:nvPr/>
        </p:nvSpPr>
        <p:spPr>
          <a:xfrm>
            <a:off x="508244" y="2150522"/>
            <a:ext cx="7614824" cy="86357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This algorithm uses frequent datasets to generate association rules. It is designed to work on the databases that contain transactions. This algorithm uses a breadth-first search and Hash Tree to calculate the itemset efficiently</a:t>
            </a:r>
            <a:endParaRPr sz="1400">
              <a:solidFill>
                <a:schemeClr val="dk1"/>
              </a:solidFill>
              <a:latin typeface="Arial"/>
              <a:ea typeface="Arial"/>
              <a:cs typeface="Arial"/>
              <a:sym typeface="Arial"/>
            </a:endParaRPr>
          </a:p>
        </p:txBody>
      </p:sp>
      <p:sp>
        <p:nvSpPr>
          <p:cNvPr id="1027" name="Google Shape;1027;p126"/>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28" name="Google Shape;1028;p126"/>
          <p:cNvSpPr txBox="1"/>
          <p:nvPr/>
        </p:nvSpPr>
        <p:spPr>
          <a:xfrm>
            <a:off x="508244" y="3223648"/>
            <a:ext cx="7934420" cy="1843838"/>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dirty="0">
                <a:solidFill>
                  <a:srgbClr val="595959"/>
                </a:solidFill>
                <a:highlight>
                  <a:srgbClr val="FFFFFF"/>
                </a:highlight>
                <a:latin typeface="Arial"/>
                <a:ea typeface="Arial"/>
                <a:cs typeface="Arial"/>
                <a:sym typeface="Arial"/>
              </a:rPr>
              <a:t>What is Frequent Itemset?</a:t>
            </a:r>
            <a:endParaRPr sz="1600" dirty="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dirty="0">
                <a:solidFill>
                  <a:srgbClr val="595959"/>
                </a:solidFill>
                <a:highlight>
                  <a:srgbClr val="FFFFFF"/>
                </a:highlight>
                <a:latin typeface="Arial"/>
                <a:ea typeface="Arial"/>
                <a:cs typeface="Arial"/>
                <a:sym typeface="Arial"/>
              </a:rPr>
              <a:t>Frequent </a:t>
            </a:r>
            <a:r>
              <a:rPr lang="en-US" sz="1600" dirty="0" err="1">
                <a:solidFill>
                  <a:srgbClr val="595959"/>
                </a:solidFill>
                <a:highlight>
                  <a:srgbClr val="FFFFFF"/>
                </a:highlight>
                <a:latin typeface="Arial"/>
                <a:ea typeface="Arial"/>
                <a:cs typeface="Arial"/>
                <a:sym typeface="Arial"/>
              </a:rPr>
              <a:t>itemsets</a:t>
            </a:r>
            <a:r>
              <a:rPr lang="en-US" sz="1600" dirty="0">
                <a:solidFill>
                  <a:srgbClr val="595959"/>
                </a:solidFill>
                <a:highlight>
                  <a:srgbClr val="FFFFFF"/>
                </a:highlight>
                <a:latin typeface="Arial"/>
                <a:ea typeface="Arial"/>
                <a:cs typeface="Arial"/>
                <a:sym typeface="Arial"/>
              </a:rPr>
              <a:t> are those items whose support is greater than the threshold value or user-specified minimum support. It means if A &amp; B are the frequent </a:t>
            </a:r>
            <a:r>
              <a:rPr lang="en-US" sz="1600" dirty="0" err="1">
                <a:solidFill>
                  <a:srgbClr val="595959"/>
                </a:solidFill>
                <a:highlight>
                  <a:srgbClr val="FFFFFF"/>
                </a:highlight>
                <a:latin typeface="Arial"/>
                <a:ea typeface="Arial"/>
                <a:cs typeface="Arial"/>
                <a:sym typeface="Arial"/>
              </a:rPr>
              <a:t>itemsets</a:t>
            </a:r>
            <a:r>
              <a:rPr lang="en-US" sz="1600" dirty="0">
                <a:solidFill>
                  <a:srgbClr val="595959"/>
                </a:solidFill>
                <a:highlight>
                  <a:srgbClr val="FFFFFF"/>
                </a:highlight>
                <a:latin typeface="Arial"/>
                <a:ea typeface="Arial"/>
                <a:cs typeface="Arial"/>
                <a:sym typeface="Arial"/>
              </a:rPr>
              <a:t> together, then individually A and B should also be the frequent itemset.</a:t>
            </a:r>
            <a:endParaRPr sz="1600" dirty="0">
              <a:solidFill>
                <a:schemeClr val="dk1"/>
              </a:solidFill>
              <a:latin typeface="Arial"/>
              <a:ea typeface="Arial"/>
              <a:cs typeface="Arial"/>
              <a:sym typeface="Arial"/>
            </a:endParaRPr>
          </a:p>
          <a:p>
            <a:pPr marL="0" marR="0" lvl="0" indent="0" algn="l" rtl="0">
              <a:spcBef>
                <a:spcPts val="800"/>
              </a:spcBef>
              <a:spcAft>
                <a:spcPts val="0"/>
              </a:spcAft>
              <a:buNone/>
            </a:pPr>
            <a:r>
              <a:rPr lang="en-US" sz="1600" dirty="0">
                <a:solidFill>
                  <a:srgbClr val="595959"/>
                </a:solidFill>
                <a:highlight>
                  <a:srgbClr val="FFFFFF"/>
                </a:highlight>
                <a:latin typeface="Arial"/>
                <a:ea typeface="Arial"/>
                <a:cs typeface="Arial"/>
                <a:sym typeface="Arial"/>
              </a:rPr>
              <a:t>Suppose there are the two transactions: A= {1,2,3,4,5}, and B= {2,3,7}, in these two transactions, 2 and 3 are the frequent </a:t>
            </a:r>
            <a:r>
              <a:rPr lang="en-US" sz="1600" dirty="0" err="1">
                <a:solidFill>
                  <a:srgbClr val="595959"/>
                </a:solidFill>
                <a:highlight>
                  <a:srgbClr val="FFFFFF"/>
                </a:highlight>
                <a:latin typeface="Arial"/>
                <a:ea typeface="Arial"/>
                <a:cs typeface="Arial"/>
                <a:sym typeface="Arial"/>
              </a:rPr>
              <a:t>itemsets</a:t>
            </a:r>
            <a:endParaRPr sz="14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34" name="Google Shape;1034;p127"/>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35" name="Google Shape;1035;p127"/>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a:t>
            </a:r>
            <a:endParaRPr sz="1200">
              <a:solidFill>
                <a:srgbClr val="595959"/>
              </a:solidFill>
              <a:latin typeface="Arial"/>
              <a:ea typeface="Arial"/>
              <a:cs typeface="Arial"/>
              <a:sym typeface="Arial"/>
            </a:endParaRPr>
          </a:p>
        </p:txBody>
      </p:sp>
      <p:sp>
        <p:nvSpPr>
          <p:cNvPr id="1036" name="Google Shape;1036;p127"/>
          <p:cNvSpPr txBox="1"/>
          <p:nvPr/>
        </p:nvSpPr>
        <p:spPr>
          <a:xfrm>
            <a:off x="508244" y="2315593"/>
            <a:ext cx="8824404" cy="25759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Advantages of Apriori Algorithm</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This is easy to understand algorithm</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join and prune steps of the algorithm can be easily implemented on large datasets.</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latin typeface="Arial"/>
                <a:ea typeface="Arial"/>
                <a:cs typeface="Arial"/>
                <a:sym typeface="Arial"/>
              </a:rPr>
              <a:t>Disadvantages of Apriori Algorithm</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apriori algorithm works slow compared to other algorithms.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overall performance can be reduced as it scans the database for multiple times.</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time complexity and space complexity of the apriori algorithm is O(2D), which is very high. Here D represents the horizontal width present in the database</a:t>
            </a:r>
            <a:endParaRPr sz="1200">
              <a:solidFill>
                <a:schemeClr val="dk1"/>
              </a:solidFill>
              <a:latin typeface="Arial"/>
              <a:ea typeface="Arial"/>
              <a:cs typeface="Arial"/>
              <a:sym typeface="Arial"/>
            </a:endParaRPr>
          </a:p>
        </p:txBody>
      </p:sp>
      <p:sp>
        <p:nvSpPr>
          <p:cNvPr id="1037" name="Google Shape;1037;p127"/>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D71AD-ADB2-4F88-9D60-875BCEEA4583}"/>
              </a:ext>
            </a:extLst>
          </p:cNvPr>
          <p:cNvSpPr>
            <a:spLocks noGrp="1"/>
          </p:cNvSpPr>
          <p:nvPr>
            <p:ph type="title"/>
          </p:nvPr>
        </p:nvSpPr>
        <p:spPr/>
        <p:txBody>
          <a:bodyPr/>
          <a:lstStyle/>
          <a:p>
            <a:r>
              <a:rPr lang="en-US" dirty="0"/>
              <a:t>Supervised vs Unsupervised learning </a:t>
            </a:r>
            <a:endParaRPr lang="en-IN" dirty="0"/>
          </a:p>
        </p:txBody>
      </p:sp>
      <p:pic>
        <p:nvPicPr>
          <p:cNvPr id="3" name="Picture 2">
            <a:extLst>
              <a:ext uri="{FF2B5EF4-FFF2-40B4-BE49-F238E27FC236}">
                <a16:creationId xmlns:a16="http://schemas.microsoft.com/office/drawing/2014/main" id="{1CD59E43-5B6E-442D-8E69-BFE5411680FB}"/>
              </a:ext>
            </a:extLst>
          </p:cNvPr>
          <p:cNvPicPr>
            <a:picLocks noChangeAspect="1"/>
          </p:cNvPicPr>
          <p:nvPr/>
        </p:nvPicPr>
        <p:blipFill rotWithShape="1">
          <a:blip r:embed="rId2"/>
          <a:srcRect l="803" t="430" r="-1"/>
          <a:stretch/>
        </p:blipFill>
        <p:spPr>
          <a:xfrm>
            <a:off x="2272683" y="532659"/>
            <a:ext cx="6921531" cy="5582565"/>
          </a:xfrm>
          <a:prstGeom prst="rect">
            <a:avLst/>
          </a:prstGeom>
        </p:spPr>
      </p:pic>
    </p:spTree>
    <p:extLst>
      <p:ext uri="{BB962C8B-B14F-4D97-AF65-F5344CB8AC3E}">
        <p14:creationId xmlns:p14="http://schemas.microsoft.com/office/powerpoint/2010/main" val="15799862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43" name="Google Shape;1043;p128"/>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44" name="Google Shape;1044;p128"/>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 working</a:t>
            </a:r>
            <a:endParaRPr sz="1200">
              <a:solidFill>
                <a:srgbClr val="595959"/>
              </a:solidFill>
              <a:latin typeface="Arial"/>
              <a:ea typeface="Arial"/>
              <a:cs typeface="Arial"/>
              <a:sym typeface="Arial"/>
            </a:endParaRPr>
          </a:p>
        </p:txBody>
      </p:sp>
      <p:sp>
        <p:nvSpPr>
          <p:cNvPr id="1045" name="Google Shape;1045;p128"/>
          <p:cNvSpPr txBox="1"/>
          <p:nvPr/>
        </p:nvSpPr>
        <p:spPr>
          <a:xfrm>
            <a:off x="508244" y="2150522"/>
            <a:ext cx="7614824" cy="86357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Example:</a:t>
            </a:r>
            <a:r>
              <a:rPr lang="en-US" sz="1600">
                <a:solidFill>
                  <a:srgbClr val="595959"/>
                </a:solidFill>
                <a:highlight>
                  <a:srgbClr val="FFFFFF"/>
                </a:highlight>
                <a:latin typeface="Arial"/>
                <a:ea typeface="Arial"/>
                <a:cs typeface="Arial"/>
                <a:sym typeface="Arial"/>
              </a:rPr>
              <a:t> Suppose we have the following dataset that has various transactions, and from this dataset, we need to find the frequent itemsets and generate the association rules using the Apriori algorithm</a:t>
            </a:r>
            <a:endParaRPr sz="1200">
              <a:solidFill>
                <a:schemeClr val="dk1"/>
              </a:solidFill>
              <a:latin typeface="Arial"/>
              <a:ea typeface="Arial"/>
              <a:cs typeface="Arial"/>
              <a:sym typeface="Arial"/>
            </a:endParaRPr>
          </a:p>
        </p:txBody>
      </p:sp>
      <p:sp>
        <p:nvSpPr>
          <p:cNvPr id="1046" name="Google Shape;1046;p128"/>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47" name="Google Shape;1047;p128" descr="Apriori Algorithm in Machine Learning"/>
          <p:cNvPicPr preferRelativeResize="0"/>
          <p:nvPr/>
        </p:nvPicPr>
        <p:blipFill rotWithShape="1">
          <a:blip r:embed="rId3">
            <a:alphaModFix/>
          </a:blip>
          <a:srcRect/>
          <a:stretch/>
        </p:blipFill>
        <p:spPr>
          <a:xfrm>
            <a:off x="508244" y="3309078"/>
            <a:ext cx="4175760" cy="28498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53" name="Google Shape;1053;p129"/>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54" name="Google Shape;1054;p129"/>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 working</a:t>
            </a:r>
            <a:endParaRPr sz="1200">
              <a:solidFill>
                <a:srgbClr val="595959"/>
              </a:solidFill>
              <a:latin typeface="Arial"/>
              <a:ea typeface="Arial"/>
              <a:cs typeface="Arial"/>
              <a:sym typeface="Arial"/>
            </a:endParaRPr>
          </a:p>
        </p:txBody>
      </p:sp>
      <p:sp>
        <p:nvSpPr>
          <p:cNvPr id="1055" name="Google Shape;1055;p129"/>
          <p:cNvSpPr txBox="1"/>
          <p:nvPr/>
        </p:nvSpPr>
        <p:spPr>
          <a:xfrm>
            <a:off x="508244" y="2150522"/>
            <a:ext cx="5075810" cy="144328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Step-1: Calculating C1 and L1:</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In the first step, we will create a table that contains support count (The frequency of each itemset individually in the dataset) of each itemset in the given dataset. This table is called the </a:t>
            </a:r>
            <a:r>
              <a:rPr lang="en-US" sz="1600" b="1">
                <a:solidFill>
                  <a:srgbClr val="595959"/>
                </a:solidFill>
                <a:highlight>
                  <a:srgbClr val="FFFFFF"/>
                </a:highlight>
                <a:latin typeface="Arial"/>
                <a:ea typeface="Arial"/>
                <a:cs typeface="Arial"/>
                <a:sym typeface="Arial"/>
              </a:rPr>
              <a:t>Candidate set or C1</a:t>
            </a:r>
            <a:endParaRPr sz="1100">
              <a:solidFill>
                <a:schemeClr val="dk1"/>
              </a:solidFill>
              <a:latin typeface="Arial"/>
              <a:ea typeface="Arial"/>
              <a:cs typeface="Arial"/>
              <a:sym typeface="Arial"/>
            </a:endParaRPr>
          </a:p>
        </p:txBody>
      </p:sp>
      <p:sp>
        <p:nvSpPr>
          <p:cNvPr id="1056" name="Google Shape;1056;p129"/>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57" name="Google Shape;1057;p129" descr="Apriori Algorithm in Machine Learning"/>
          <p:cNvPicPr preferRelativeResize="0"/>
          <p:nvPr/>
        </p:nvPicPr>
        <p:blipFill rotWithShape="1">
          <a:blip r:embed="rId3">
            <a:alphaModFix/>
          </a:blip>
          <a:srcRect/>
          <a:stretch/>
        </p:blipFill>
        <p:spPr>
          <a:xfrm>
            <a:off x="508244" y="3844105"/>
            <a:ext cx="3101340" cy="1417320"/>
          </a:xfrm>
          <a:prstGeom prst="rect">
            <a:avLst/>
          </a:prstGeom>
          <a:noFill/>
          <a:ln>
            <a:noFill/>
          </a:ln>
        </p:spPr>
      </p:pic>
      <p:sp>
        <p:nvSpPr>
          <p:cNvPr id="1058" name="Google Shape;1058;p129"/>
          <p:cNvSpPr txBox="1"/>
          <p:nvPr/>
        </p:nvSpPr>
        <p:spPr>
          <a:xfrm>
            <a:off x="6732235" y="2542375"/>
            <a:ext cx="4573851"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Now, we will take out all the itemsets that have the greater support count then the Minimum Support (2). It will give us the table for the </a:t>
            </a:r>
            <a:r>
              <a:rPr lang="en-US" sz="1600" b="1">
                <a:solidFill>
                  <a:srgbClr val="595959"/>
                </a:solidFill>
                <a:highlight>
                  <a:srgbClr val="FFFFFF"/>
                </a:highlight>
                <a:latin typeface="Arial"/>
                <a:ea typeface="Arial"/>
                <a:cs typeface="Arial"/>
                <a:sym typeface="Arial"/>
              </a:rPr>
              <a:t>frequent itemset L1</a:t>
            </a:r>
            <a:endParaRPr sz="1600">
              <a:solidFill>
                <a:schemeClr val="dk1"/>
              </a:solidFill>
              <a:latin typeface="Calibri"/>
              <a:ea typeface="Calibri"/>
              <a:cs typeface="Calibri"/>
              <a:sym typeface="Calibri"/>
            </a:endParaRPr>
          </a:p>
        </p:txBody>
      </p:sp>
      <p:pic>
        <p:nvPicPr>
          <p:cNvPr id="1059" name="Google Shape;1059;p129" descr="Apriori Algorithm in Machine Learning"/>
          <p:cNvPicPr preferRelativeResize="0"/>
          <p:nvPr/>
        </p:nvPicPr>
        <p:blipFill rotWithShape="1">
          <a:blip r:embed="rId4">
            <a:alphaModFix/>
          </a:blip>
          <a:srcRect/>
          <a:stretch/>
        </p:blipFill>
        <p:spPr>
          <a:xfrm>
            <a:off x="6796560" y="3742752"/>
            <a:ext cx="2948940" cy="1264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65" name="Google Shape;1065;p130"/>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66" name="Google Shape;1066;p130"/>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 working</a:t>
            </a:r>
            <a:endParaRPr sz="1200">
              <a:solidFill>
                <a:srgbClr val="595959"/>
              </a:solidFill>
              <a:latin typeface="Arial"/>
              <a:ea typeface="Arial"/>
              <a:cs typeface="Arial"/>
              <a:sym typeface="Arial"/>
            </a:endParaRPr>
          </a:p>
        </p:txBody>
      </p:sp>
      <p:sp>
        <p:nvSpPr>
          <p:cNvPr id="1067" name="Google Shape;1067;p130"/>
          <p:cNvSpPr txBox="1"/>
          <p:nvPr/>
        </p:nvSpPr>
        <p:spPr>
          <a:xfrm>
            <a:off x="508244" y="2150522"/>
            <a:ext cx="5075810" cy="119705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Step-2: Candidate Generation C2, and L2:</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In this step, we will generate C2 with the help of L1. In C2, we will create the pair of the itemsets of L1 in the form of subsets</a:t>
            </a:r>
            <a:endParaRPr sz="1050">
              <a:solidFill>
                <a:schemeClr val="dk1"/>
              </a:solidFill>
              <a:latin typeface="Arial"/>
              <a:ea typeface="Arial"/>
              <a:cs typeface="Arial"/>
              <a:sym typeface="Arial"/>
            </a:endParaRPr>
          </a:p>
        </p:txBody>
      </p:sp>
      <p:sp>
        <p:nvSpPr>
          <p:cNvPr id="1068" name="Google Shape;1068;p130"/>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9" name="Google Shape;1069;p130"/>
          <p:cNvSpPr txBox="1"/>
          <p:nvPr/>
        </p:nvSpPr>
        <p:spPr>
          <a:xfrm>
            <a:off x="6732235" y="2542375"/>
            <a:ext cx="457385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Again, we need to compare the C2 Support count with the minimum support count, and after comparing, the itemset with less support count will be eliminated from the table C2. It will give us the below table for L2</a:t>
            </a:r>
            <a:endParaRPr sz="1400">
              <a:solidFill>
                <a:schemeClr val="dk1"/>
              </a:solidFill>
              <a:latin typeface="Calibri"/>
              <a:ea typeface="Calibri"/>
              <a:cs typeface="Calibri"/>
              <a:sym typeface="Calibri"/>
            </a:endParaRPr>
          </a:p>
        </p:txBody>
      </p:sp>
      <p:pic>
        <p:nvPicPr>
          <p:cNvPr id="1070" name="Google Shape;1070;p130" descr="Apriori Algorithm in Machine Learning"/>
          <p:cNvPicPr preferRelativeResize="0"/>
          <p:nvPr/>
        </p:nvPicPr>
        <p:blipFill rotWithShape="1">
          <a:blip r:embed="rId3">
            <a:alphaModFix/>
          </a:blip>
          <a:srcRect/>
          <a:stretch/>
        </p:blipFill>
        <p:spPr>
          <a:xfrm>
            <a:off x="534878" y="3619593"/>
            <a:ext cx="2964180" cy="1325880"/>
          </a:xfrm>
          <a:prstGeom prst="rect">
            <a:avLst/>
          </a:prstGeom>
          <a:noFill/>
          <a:ln>
            <a:noFill/>
          </a:ln>
        </p:spPr>
      </p:pic>
      <p:pic>
        <p:nvPicPr>
          <p:cNvPr id="1071" name="Google Shape;1071;p130" descr="Apriori Algorithm in Machine Learning"/>
          <p:cNvPicPr preferRelativeResize="0"/>
          <p:nvPr/>
        </p:nvPicPr>
        <p:blipFill rotWithShape="1">
          <a:blip r:embed="rId4">
            <a:alphaModFix/>
          </a:blip>
          <a:srcRect/>
          <a:stretch/>
        </p:blipFill>
        <p:spPr>
          <a:xfrm>
            <a:off x="6732235" y="4046313"/>
            <a:ext cx="3208020" cy="13234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77" name="Google Shape;1077;p131"/>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78" name="Google Shape;1078;p131"/>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 working</a:t>
            </a:r>
            <a:endParaRPr sz="1200">
              <a:solidFill>
                <a:srgbClr val="595959"/>
              </a:solidFill>
              <a:latin typeface="Arial"/>
              <a:ea typeface="Arial"/>
              <a:cs typeface="Arial"/>
              <a:sym typeface="Arial"/>
            </a:endParaRPr>
          </a:p>
        </p:txBody>
      </p:sp>
      <p:sp>
        <p:nvSpPr>
          <p:cNvPr id="1079" name="Google Shape;1079;p131"/>
          <p:cNvSpPr txBox="1"/>
          <p:nvPr/>
        </p:nvSpPr>
        <p:spPr>
          <a:xfrm>
            <a:off x="508244" y="2150522"/>
            <a:ext cx="5075810" cy="144328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Step-3: Candidate generation C3, and L3:</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For C3, we will repeat the same two processes, but now we will form the C3 table with subsets of three itemsets together and will calculate the support count from the dataset. It will give the below table</a:t>
            </a:r>
            <a:endParaRPr sz="1000">
              <a:solidFill>
                <a:schemeClr val="dk1"/>
              </a:solidFill>
              <a:latin typeface="Arial"/>
              <a:ea typeface="Arial"/>
              <a:cs typeface="Arial"/>
              <a:sym typeface="Arial"/>
            </a:endParaRPr>
          </a:p>
        </p:txBody>
      </p:sp>
      <p:sp>
        <p:nvSpPr>
          <p:cNvPr id="1080" name="Google Shape;1080;p13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81" name="Google Shape;1081;p131"/>
          <p:cNvSpPr txBox="1"/>
          <p:nvPr/>
        </p:nvSpPr>
        <p:spPr>
          <a:xfrm>
            <a:off x="6732235" y="2542375"/>
            <a:ext cx="457385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Now we will create the L3 table. As we can see from the above C3 table, there is only one combination of itemset that has support count equal to the minimum support count. So, the L3 will have only one combination, i.e., </a:t>
            </a:r>
            <a:r>
              <a:rPr lang="en-US" sz="1600" b="1">
                <a:solidFill>
                  <a:srgbClr val="595959"/>
                </a:solidFill>
                <a:highlight>
                  <a:srgbClr val="FFFFFF"/>
                </a:highlight>
                <a:latin typeface="Arial"/>
                <a:ea typeface="Arial"/>
                <a:cs typeface="Arial"/>
                <a:sym typeface="Arial"/>
              </a:rPr>
              <a:t>{A, B, C}</a:t>
            </a:r>
            <a:endParaRPr sz="1200">
              <a:solidFill>
                <a:schemeClr val="dk1"/>
              </a:solidFill>
              <a:latin typeface="Calibri"/>
              <a:ea typeface="Calibri"/>
              <a:cs typeface="Calibri"/>
              <a:sym typeface="Calibri"/>
            </a:endParaRPr>
          </a:p>
        </p:txBody>
      </p:sp>
      <p:pic>
        <p:nvPicPr>
          <p:cNvPr id="1082" name="Google Shape;1082;p131" descr="Apriori Algorithm in Machine Learning"/>
          <p:cNvPicPr preferRelativeResize="0"/>
          <p:nvPr/>
        </p:nvPicPr>
        <p:blipFill rotWithShape="1">
          <a:blip r:embed="rId3">
            <a:alphaModFix/>
          </a:blip>
          <a:srcRect/>
          <a:stretch/>
        </p:blipFill>
        <p:spPr>
          <a:xfrm>
            <a:off x="508244" y="3803358"/>
            <a:ext cx="3659311" cy="13234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88" name="Google Shape;1088;p132"/>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089" name="Google Shape;1089;p132"/>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Apriori Algorithm working</a:t>
            </a:r>
            <a:endParaRPr sz="1200">
              <a:solidFill>
                <a:srgbClr val="595959"/>
              </a:solidFill>
              <a:latin typeface="Arial"/>
              <a:ea typeface="Arial"/>
              <a:cs typeface="Arial"/>
              <a:sym typeface="Arial"/>
            </a:endParaRPr>
          </a:p>
        </p:txBody>
      </p:sp>
      <p:sp>
        <p:nvSpPr>
          <p:cNvPr id="1090" name="Google Shape;1090;p132"/>
          <p:cNvSpPr txBox="1"/>
          <p:nvPr/>
        </p:nvSpPr>
        <p:spPr>
          <a:xfrm>
            <a:off x="508243" y="2150522"/>
            <a:ext cx="9780975" cy="144328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Step-4: Finding the association rules for the subsets:</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To generate the association rules, first, we will create a new table with the possible rules from the occurred combination {A, B, C}. For all the rules, we will calculate the Confidence using formula </a:t>
            </a:r>
            <a:r>
              <a:rPr lang="en-US" sz="1600" b="1">
                <a:solidFill>
                  <a:srgbClr val="595959"/>
                </a:solidFill>
                <a:highlight>
                  <a:srgbClr val="FFFFFF"/>
                </a:highlight>
                <a:latin typeface="Arial"/>
                <a:ea typeface="Arial"/>
                <a:cs typeface="Arial"/>
                <a:sym typeface="Arial"/>
              </a:rPr>
              <a:t>sup( A ^B)/A.</a:t>
            </a:r>
            <a:r>
              <a:rPr lang="en-US" sz="1600">
                <a:solidFill>
                  <a:srgbClr val="595959"/>
                </a:solidFill>
                <a:highlight>
                  <a:srgbClr val="FFFFFF"/>
                </a:highlight>
                <a:latin typeface="Arial"/>
                <a:ea typeface="Arial"/>
                <a:cs typeface="Arial"/>
                <a:sym typeface="Arial"/>
              </a:rPr>
              <a:t> After calculating the confidence value for all rules, we will exclude the rules that have less confidence than the minimum threshold(50%)</a:t>
            </a:r>
            <a:endParaRPr sz="900">
              <a:solidFill>
                <a:schemeClr val="dk1"/>
              </a:solidFill>
              <a:latin typeface="Arial"/>
              <a:ea typeface="Arial"/>
              <a:cs typeface="Arial"/>
              <a:sym typeface="Arial"/>
            </a:endParaRPr>
          </a:p>
        </p:txBody>
      </p:sp>
      <p:sp>
        <p:nvSpPr>
          <p:cNvPr id="1091" name="Google Shape;1091;p132"/>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aphicFrame>
        <p:nvGraphicFramePr>
          <p:cNvPr id="1092" name="Google Shape;1092;p132"/>
          <p:cNvGraphicFramePr/>
          <p:nvPr/>
        </p:nvGraphicFramePr>
        <p:xfrm>
          <a:off x="605899" y="3682582"/>
          <a:ext cx="6957025" cy="2732402"/>
        </p:xfrm>
        <a:graphic>
          <a:graphicData uri="http://schemas.openxmlformats.org/drawingml/2006/table">
            <a:tbl>
              <a:tblPr firstRow="1" bandRow="1">
                <a:noFill/>
                <a:tableStyleId>{283C6FE8-BA9C-4D11-A11E-1AD8BFF673C4}</a:tableStyleId>
              </a:tblPr>
              <a:tblGrid>
                <a:gridCol w="1394000">
                  <a:extLst>
                    <a:ext uri="{9D8B030D-6E8A-4147-A177-3AD203B41FA5}">
                      <a16:colId xmlns:a16="http://schemas.microsoft.com/office/drawing/2014/main" val="20000"/>
                    </a:ext>
                  </a:extLst>
                </a:gridCol>
                <a:gridCol w="1459025">
                  <a:extLst>
                    <a:ext uri="{9D8B030D-6E8A-4147-A177-3AD203B41FA5}">
                      <a16:colId xmlns:a16="http://schemas.microsoft.com/office/drawing/2014/main" val="20001"/>
                    </a:ext>
                  </a:extLst>
                </a:gridCol>
                <a:gridCol w="4104000">
                  <a:extLst>
                    <a:ext uri="{9D8B030D-6E8A-4147-A177-3AD203B41FA5}">
                      <a16:colId xmlns:a16="http://schemas.microsoft.com/office/drawing/2014/main" val="20002"/>
                    </a:ext>
                  </a:extLst>
                </a:gridCol>
              </a:tblGrid>
              <a:tr h="315725">
                <a:tc>
                  <a:txBody>
                    <a:bodyPr/>
                    <a:lstStyle/>
                    <a:p>
                      <a:pPr marL="0" marR="0" lvl="0" indent="0" algn="ctr" rtl="0">
                        <a:lnSpc>
                          <a:spcPct val="107000"/>
                        </a:lnSpc>
                        <a:spcBef>
                          <a:spcPts val="0"/>
                        </a:spcBef>
                        <a:spcAft>
                          <a:spcPts val="0"/>
                        </a:spcAft>
                        <a:buNone/>
                      </a:pPr>
                      <a:r>
                        <a:rPr lang="en-US" sz="1800" u="none" strike="noStrike" cap="none">
                          <a:solidFill>
                            <a:srgbClr val="595959"/>
                          </a:solidFill>
                          <a:latin typeface="Arial"/>
                          <a:ea typeface="Arial"/>
                          <a:cs typeface="Arial"/>
                          <a:sym typeface="Arial"/>
                        </a:rPr>
                        <a:t>Rules</a:t>
                      </a:r>
                      <a:endParaRPr sz="1800" u="none" strike="noStrike" cap="none">
                        <a:latin typeface="Calibri"/>
                        <a:ea typeface="Calibri"/>
                        <a:cs typeface="Calibri"/>
                        <a:sym typeface="Calibri"/>
                      </a:endParaRPr>
                    </a:p>
                  </a:txBody>
                  <a:tcPr marL="114300" marR="114300" marT="114300" marB="114300"/>
                </a:tc>
                <a:tc>
                  <a:txBody>
                    <a:bodyPr/>
                    <a:lstStyle/>
                    <a:p>
                      <a:pPr marL="0" marR="0" lvl="0" indent="0" algn="ctr" rtl="0">
                        <a:lnSpc>
                          <a:spcPct val="107000"/>
                        </a:lnSpc>
                        <a:spcBef>
                          <a:spcPts val="0"/>
                        </a:spcBef>
                        <a:spcAft>
                          <a:spcPts val="0"/>
                        </a:spcAft>
                        <a:buNone/>
                      </a:pPr>
                      <a:r>
                        <a:rPr lang="en-US" sz="1800" u="none" strike="noStrike" cap="none">
                          <a:solidFill>
                            <a:srgbClr val="595959"/>
                          </a:solidFill>
                          <a:latin typeface="Arial"/>
                          <a:ea typeface="Arial"/>
                          <a:cs typeface="Arial"/>
                          <a:sym typeface="Arial"/>
                        </a:rPr>
                        <a:t>Support</a:t>
                      </a:r>
                      <a:endParaRPr sz="1800" u="none" strike="noStrike" cap="none">
                        <a:latin typeface="Calibri"/>
                        <a:ea typeface="Calibri"/>
                        <a:cs typeface="Calibri"/>
                        <a:sym typeface="Calibri"/>
                      </a:endParaRPr>
                    </a:p>
                  </a:txBody>
                  <a:tcPr marL="114300" marR="114300" marT="114300" marB="114300"/>
                </a:tc>
                <a:tc>
                  <a:txBody>
                    <a:bodyPr/>
                    <a:lstStyle/>
                    <a:p>
                      <a:pPr marL="0" marR="0" lvl="0" indent="0" algn="ctr" rtl="0">
                        <a:lnSpc>
                          <a:spcPct val="107000"/>
                        </a:lnSpc>
                        <a:spcBef>
                          <a:spcPts val="0"/>
                        </a:spcBef>
                        <a:spcAft>
                          <a:spcPts val="0"/>
                        </a:spcAft>
                        <a:buNone/>
                      </a:pPr>
                      <a:r>
                        <a:rPr lang="en-US" sz="1800" u="none" strike="noStrike" cap="none">
                          <a:solidFill>
                            <a:srgbClr val="595959"/>
                          </a:solidFill>
                          <a:latin typeface="Arial"/>
                          <a:ea typeface="Arial"/>
                          <a:cs typeface="Arial"/>
                          <a:sym typeface="Arial"/>
                        </a:rPr>
                        <a:t>Confidence</a:t>
                      </a:r>
                      <a:endParaRPr sz="1800" u="none" strike="noStrike" cap="none">
                        <a:latin typeface="Calibri"/>
                        <a:ea typeface="Calibri"/>
                        <a:cs typeface="Calibri"/>
                        <a:sym typeface="Calibri"/>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A ^B → C</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Sup{(A ^B) ^C}/sup(A ^B)= 2/4=0.5=50%</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B^C → A</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Sup{(B^C) ^A}/sup(B ^C)= 2/4=0.5=50%</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A^C → B</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Sup{(A ^C) ^B}/sup(A ^C)= 2/4=0.5=50%</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3"/>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C→ A ^B</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Sup{(C^( A ^B)}/sup(C)= 2/5=0.4=40%</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4"/>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A→ B^C</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Sup{(A^( B ^C)}/sup(A)= 2/6=0.33=33.33%</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5"/>
                  </a:ext>
                </a:extLst>
              </a:tr>
              <a:tr h="370850">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B→ B^C</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2</a:t>
                      </a:r>
                      <a:endParaRPr sz="1400" u="none" strike="noStrike" cap="none">
                        <a:latin typeface="Calibri"/>
                        <a:ea typeface="Calibri"/>
                        <a:cs typeface="Calibri"/>
                        <a:sym typeface="Calibri"/>
                      </a:endParaRPr>
                    </a:p>
                  </a:txBody>
                  <a:tcPr marL="76200" marR="76200" marT="76200" marB="76200"/>
                </a:tc>
                <a:tc>
                  <a:txBody>
                    <a:bodyPr/>
                    <a:lstStyle/>
                    <a:p>
                      <a:pPr marL="0" marR="0" lvl="0" indent="0" algn="ctr" rtl="0">
                        <a:lnSpc>
                          <a:spcPct val="107000"/>
                        </a:lnSpc>
                        <a:spcBef>
                          <a:spcPts val="0"/>
                        </a:spcBef>
                        <a:spcAft>
                          <a:spcPts val="0"/>
                        </a:spcAft>
                        <a:buNone/>
                      </a:pPr>
                      <a:r>
                        <a:rPr lang="en-US" sz="1400" u="none" strike="noStrike" cap="none">
                          <a:solidFill>
                            <a:srgbClr val="595959"/>
                          </a:solidFill>
                          <a:latin typeface="Arial"/>
                          <a:ea typeface="Arial"/>
                          <a:cs typeface="Arial"/>
                          <a:sym typeface="Arial"/>
                        </a:rPr>
                        <a:t>Sup{(B^( B ^C)}/sup(B)= 2/7=0.28=28%</a:t>
                      </a:r>
                      <a:endParaRPr sz="1400" u="none" strike="noStrike" cap="none">
                        <a:latin typeface="Calibri"/>
                        <a:ea typeface="Calibri"/>
                        <a:cs typeface="Calibri"/>
                        <a:sym typeface="Calibri"/>
                      </a:endParaRPr>
                    </a:p>
                  </a:txBody>
                  <a:tcPr marL="76200" marR="76200" marT="76200" marB="76200"/>
                </a:tc>
                <a:extLst>
                  <a:ext uri="{0D108BD9-81ED-4DB2-BD59-A6C34878D82A}">
                    <a16:rowId xmlns:a16="http://schemas.microsoft.com/office/drawing/2014/main" val="10006"/>
                  </a:ext>
                </a:extLst>
              </a:tr>
            </a:tbl>
          </a:graphicData>
        </a:graphic>
      </p:graphicFrame>
      <p:sp>
        <p:nvSpPr>
          <p:cNvPr id="1093" name="Google Shape;1093;p132"/>
          <p:cNvSpPr txBox="1"/>
          <p:nvPr/>
        </p:nvSpPr>
        <p:spPr>
          <a:xfrm>
            <a:off x="7981025" y="4041615"/>
            <a:ext cx="3124939"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As the given threshold or minimum confidence is 50%, so the first three rules </a:t>
            </a:r>
            <a:r>
              <a:rPr lang="en-US" sz="1600" b="1">
                <a:solidFill>
                  <a:srgbClr val="595959"/>
                </a:solidFill>
                <a:latin typeface="Arial"/>
                <a:ea typeface="Arial"/>
                <a:cs typeface="Arial"/>
                <a:sym typeface="Arial"/>
              </a:rPr>
              <a:t>A ^B → C, B^C → A, and A^C → B</a:t>
            </a:r>
            <a:r>
              <a:rPr lang="en-US" sz="1600">
                <a:solidFill>
                  <a:srgbClr val="595959"/>
                </a:solidFill>
                <a:latin typeface="Arial"/>
                <a:ea typeface="Arial"/>
                <a:cs typeface="Arial"/>
                <a:sym typeface="Arial"/>
              </a:rPr>
              <a:t> can be considered as the strong association rules for the given problem</a:t>
            </a:r>
            <a:endParaRPr sz="16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099" name="Google Shape;1099;p13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highlight>
                  <a:srgbClr val="FFFFFF"/>
                </a:highlight>
                <a:latin typeface="Arial"/>
                <a:ea typeface="Arial"/>
                <a:cs typeface="Arial"/>
                <a:sym typeface="Arial"/>
              </a:rPr>
              <a:t>Types of Association Rule Learning</a:t>
            </a:r>
            <a:endParaRPr sz="1600" b="1">
              <a:solidFill>
                <a:srgbClr val="2F5496"/>
              </a:solidFill>
              <a:latin typeface="Arial"/>
              <a:ea typeface="Arial"/>
              <a:cs typeface="Arial"/>
              <a:sym typeface="Arial"/>
            </a:endParaRPr>
          </a:p>
        </p:txBody>
      </p:sp>
      <p:sp>
        <p:nvSpPr>
          <p:cNvPr id="1100" name="Google Shape;1100;p133"/>
          <p:cNvSpPr txBox="1"/>
          <p:nvPr/>
        </p:nvSpPr>
        <p:spPr>
          <a:xfrm>
            <a:off x="508244" y="1571634"/>
            <a:ext cx="84581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highlight>
                  <a:srgbClr val="FFFFFF"/>
                </a:highlight>
                <a:latin typeface="Arial"/>
                <a:ea typeface="Arial"/>
                <a:cs typeface="Arial"/>
                <a:sym typeface="Arial"/>
              </a:rPr>
              <a:t>Python Implementation of Apriori Algorithm</a:t>
            </a:r>
            <a:endParaRPr sz="1200">
              <a:solidFill>
                <a:srgbClr val="595959"/>
              </a:solidFill>
              <a:latin typeface="Arial"/>
              <a:ea typeface="Arial"/>
              <a:cs typeface="Arial"/>
              <a:sym typeface="Arial"/>
            </a:endParaRPr>
          </a:p>
        </p:txBody>
      </p:sp>
      <p:sp>
        <p:nvSpPr>
          <p:cNvPr id="1101" name="Google Shape;1101;p133"/>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02" name="Google Shape;1102;p133"/>
          <p:cNvPicPr preferRelativeResize="0"/>
          <p:nvPr/>
        </p:nvPicPr>
        <p:blipFill rotWithShape="1">
          <a:blip r:embed="rId3">
            <a:alphaModFix/>
          </a:blip>
          <a:srcRect/>
          <a:stretch/>
        </p:blipFill>
        <p:spPr>
          <a:xfrm>
            <a:off x="623132" y="2207296"/>
            <a:ext cx="7613006" cy="3650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3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08" name="Google Shape;1108;p134"/>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Introduction to Dimensionality Reduction Technique</a:t>
            </a:r>
            <a:endParaRPr sz="1600" b="1">
              <a:solidFill>
                <a:srgbClr val="2F5496"/>
              </a:solidFill>
              <a:latin typeface="Arial"/>
              <a:ea typeface="Arial"/>
              <a:cs typeface="Arial"/>
              <a:sym typeface="Arial"/>
            </a:endParaRPr>
          </a:p>
        </p:txBody>
      </p:sp>
      <p:sp>
        <p:nvSpPr>
          <p:cNvPr id="1109" name="Google Shape;1109;p134"/>
          <p:cNvSpPr txBox="1"/>
          <p:nvPr/>
        </p:nvSpPr>
        <p:spPr>
          <a:xfrm>
            <a:off x="508244" y="1525480"/>
            <a:ext cx="8824404" cy="149310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The number of input features, variables, or columns present in a given dataset is known as dimensionality, and the process to reduce these features is called dimensionality reduction</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It is commonly used in the fields that deal with high-dimensional data, such as </a:t>
            </a:r>
            <a:r>
              <a:rPr lang="en-US" sz="1600" b="1">
                <a:solidFill>
                  <a:srgbClr val="595959"/>
                </a:solidFill>
                <a:highlight>
                  <a:srgbClr val="FFFFFF"/>
                </a:highlight>
                <a:latin typeface="Arial"/>
                <a:ea typeface="Arial"/>
                <a:cs typeface="Arial"/>
                <a:sym typeface="Arial"/>
              </a:rPr>
              <a:t>speech recognition, signal processing, bioinformatics, etc. It can also be used for data visualization, noise reduction, cluster analysis</a:t>
            </a:r>
            <a:r>
              <a:rPr lang="en-US" sz="1600">
                <a:solidFill>
                  <a:srgbClr val="595959"/>
                </a:solidFill>
                <a:highlight>
                  <a:srgbClr val="FFFFFF"/>
                </a:highlight>
                <a:latin typeface="Arial"/>
                <a:ea typeface="Arial"/>
                <a:cs typeface="Arial"/>
                <a:sym typeface="Arial"/>
              </a:rPr>
              <a:t>, etc</a:t>
            </a:r>
            <a:endParaRPr sz="1600">
              <a:solidFill>
                <a:srgbClr val="595959"/>
              </a:solidFill>
              <a:highlight>
                <a:srgbClr val="FFFFFF"/>
              </a:highlight>
              <a:latin typeface="Arial"/>
              <a:ea typeface="Arial"/>
              <a:cs typeface="Arial"/>
              <a:sym typeface="Arial"/>
            </a:endParaRPr>
          </a:p>
        </p:txBody>
      </p:sp>
      <p:sp>
        <p:nvSpPr>
          <p:cNvPr id="1110" name="Google Shape;1110;p134"/>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16" name="Google Shape;1116;p135"/>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Introduction to Dimensionality Reduction Technique</a:t>
            </a:r>
            <a:endParaRPr sz="1600" b="1">
              <a:solidFill>
                <a:srgbClr val="2F5496"/>
              </a:solidFill>
              <a:latin typeface="Arial"/>
              <a:ea typeface="Arial"/>
              <a:cs typeface="Arial"/>
              <a:sym typeface="Arial"/>
            </a:endParaRPr>
          </a:p>
        </p:txBody>
      </p:sp>
      <p:sp>
        <p:nvSpPr>
          <p:cNvPr id="1117" name="Google Shape;1117;p135"/>
          <p:cNvSpPr txBox="1"/>
          <p:nvPr/>
        </p:nvSpPr>
        <p:spPr>
          <a:xfrm>
            <a:off x="508244" y="1525480"/>
            <a:ext cx="8824404" cy="310290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Benefits of applying Dimensionality Reduction</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By reducing the dimensions of the features, the space required to store the dataset also gets reduced.</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Less Computation training time is required for reduced dimensions of features.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Reduced dimensions of features of the dataset help in visualizing the data quickly.</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removes the redundant features (if present) by taking care of multicollinearity.</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Disadvantages of dimensionality Reduction</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Some data may be lost due to dimensionality reduction.</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In the PCA dimensionality reduction technique, sometimes the principal components required to consider are unknown</a:t>
            </a:r>
            <a:endParaRPr sz="1400">
              <a:solidFill>
                <a:srgbClr val="595959"/>
              </a:solidFill>
              <a:highlight>
                <a:srgbClr val="FFFFFF"/>
              </a:highlight>
              <a:latin typeface="Arial"/>
              <a:ea typeface="Arial"/>
              <a:cs typeface="Arial"/>
              <a:sym typeface="Arial"/>
            </a:endParaRPr>
          </a:p>
        </p:txBody>
      </p:sp>
      <p:sp>
        <p:nvSpPr>
          <p:cNvPr id="1118" name="Google Shape;1118;p135"/>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24" name="Google Shape;1124;p136"/>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Common Dimensionality Reduction Techniques</a:t>
            </a:r>
            <a:endParaRPr sz="1600" b="1">
              <a:solidFill>
                <a:srgbClr val="2F5496"/>
              </a:solidFill>
              <a:latin typeface="Arial"/>
              <a:ea typeface="Arial"/>
              <a:cs typeface="Arial"/>
              <a:sym typeface="Arial"/>
            </a:endParaRPr>
          </a:p>
        </p:txBody>
      </p:sp>
      <p:sp>
        <p:nvSpPr>
          <p:cNvPr id="1125" name="Google Shape;1125;p136"/>
          <p:cNvSpPr txBox="1"/>
          <p:nvPr/>
        </p:nvSpPr>
        <p:spPr>
          <a:xfrm>
            <a:off x="508243" y="1525480"/>
            <a:ext cx="9532401" cy="480266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1. Missing Value Ratio</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If we have too many missing values (say more than 50%). I would prefer to drop the variable since it will not have much information.</a:t>
            </a:r>
            <a:endParaRPr/>
          </a:p>
          <a:p>
            <a:pPr marL="0" marR="0" lvl="0" indent="0" algn="l" rtl="0">
              <a:lnSpc>
                <a:spcPct val="107000"/>
              </a:lnSpc>
              <a:spcBef>
                <a:spcPts val="80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2. Low Variance Filter</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Consider a variable in our dataset where all the observations have the same value, say 1. If we use this variable, do you think it can improve the model we will build? The answer is no, because this variable will have zero variance</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latin typeface="Arial"/>
                <a:ea typeface="Arial"/>
                <a:cs typeface="Arial"/>
                <a:sym typeface="Arial"/>
              </a:rPr>
              <a:t>3. High Correlation filter</a:t>
            </a:r>
            <a:endParaRPr sz="1600">
              <a:solidFill>
                <a:schemeClr val="dk1"/>
              </a:solidFill>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latin typeface="Arial"/>
                <a:ea typeface="Arial"/>
                <a:cs typeface="Arial"/>
                <a:sym typeface="Arial"/>
              </a:rPr>
              <a:t>High correlation between two variables means they have similar trends and are likely to carry similar information. This can bring down the performance of some models drastically (linear and logistic regression models, for instance).</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b="1">
                <a:solidFill>
                  <a:srgbClr val="595959"/>
                </a:solidFill>
                <a:latin typeface="Arial"/>
                <a:ea typeface="Arial"/>
                <a:cs typeface="Arial"/>
                <a:sym typeface="Arial"/>
              </a:rPr>
              <a:t>As a general guideline, we should keep those variables which show a decent or high correlation with the target variable</a:t>
            </a:r>
            <a:endParaRPr sz="1400">
              <a:solidFill>
                <a:srgbClr val="595959"/>
              </a:solidFill>
              <a:latin typeface="Arial"/>
              <a:ea typeface="Arial"/>
              <a:cs typeface="Arial"/>
              <a:sym typeface="Arial"/>
            </a:endParaRPr>
          </a:p>
        </p:txBody>
      </p:sp>
      <p:sp>
        <p:nvSpPr>
          <p:cNvPr id="1126" name="Google Shape;1126;p136"/>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32" name="Google Shape;1132;p137"/>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Common Dimensionality Reduction Techniques</a:t>
            </a:r>
            <a:endParaRPr sz="1600" b="1">
              <a:solidFill>
                <a:srgbClr val="2F5496"/>
              </a:solidFill>
              <a:latin typeface="Arial"/>
              <a:ea typeface="Arial"/>
              <a:cs typeface="Arial"/>
              <a:sym typeface="Arial"/>
            </a:endParaRPr>
          </a:p>
        </p:txBody>
      </p:sp>
      <p:sp>
        <p:nvSpPr>
          <p:cNvPr id="1133" name="Google Shape;1133;p137"/>
          <p:cNvSpPr txBox="1"/>
          <p:nvPr/>
        </p:nvSpPr>
        <p:spPr>
          <a:xfrm>
            <a:off x="508243" y="1525480"/>
            <a:ext cx="9532401" cy="279422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4. Random Forest</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Random Forest is one of the most widely used algorithms for feature selection</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5. Backward Feature Elimination</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It eliminates variables having less feature</a:t>
            </a:r>
            <a:endParaRPr/>
          </a:p>
          <a:p>
            <a:pPr marL="0" marR="0" lvl="0" indent="0" algn="l" rtl="0">
              <a:spcBef>
                <a:spcPts val="0"/>
              </a:spcBef>
              <a:spcAft>
                <a:spcPts val="0"/>
              </a:spcAft>
              <a:buNone/>
            </a:pPr>
            <a:endParaRPr sz="1600" b="1">
              <a:solidFill>
                <a:srgbClr val="595959"/>
              </a:solidFill>
              <a:highlight>
                <a:srgbClr val="FFFFFF"/>
              </a:highlight>
              <a:latin typeface="Arial"/>
              <a:ea typeface="Arial"/>
              <a:cs typeface="Arial"/>
              <a:sym typeface="Arial"/>
            </a:endParaRPr>
          </a:p>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6. Forward Feature Selection</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This is the opposite process of the Backward Feature Elimination we saw above. Instead of eliminating features, we try to find the best features which improve the performance of the model.</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p:txBody>
      </p:sp>
      <p:sp>
        <p:nvSpPr>
          <p:cNvPr id="1134" name="Google Shape;1134;p137"/>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12" name="Google Shape;112;p10"/>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Machine Learning</a:t>
            </a:r>
            <a:endParaRPr/>
          </a:p>
        </p:txBody>
      </p:sp>
      <p:sp>
        <p:nvSpPr>
          <p:cNvPr id="113" name="Google Shape;113;p10"/>
          <p:cNvSpPr txBox="1"/>
          <p:nvPr/>
        </p:nvSpPr>
        <p:spPr>
          <a:xfrm>
            <a:off x="342002" y="1293462"/>
            <a:ext cx="10955045"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What is Supervised Learning?</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supervised learning model has a set of input variables (x), and an output variable (y). An algorithm identifies the mapping function between the input and output variables. The relationship is y = f(x).</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learning is monitored or supervised in the sense that we already know the output and the algorithm are corrected each time to optimise its results. The algorithm is trained over the data set and amended until it achieves an acceptable level of performance.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We can group the supervised learning problems as:</a:t>
            </a:r>
            <a:endParaRPr/>
          </a:p>
          <a:p>
            <a:pPr marL="342900" marR="0" lvl="0" indent="-342900" algn="l" rtl="0">
              <a:spcBef>
                <a:spcPts val="0"/>
              </a:spcBef>
              <a:spcAft>
                <a:spcPts val="0"/>
              </a:spcAft>
              <a:buClr>
                <a:srgbClr val="595959"/>
              </a:buClr>
              <a:buSzPts val="1600"/>
              <a:buFont typeface="Calibri"/>
              <a:buAutoNum type="arabicPeriod"/>
            </a:pPr>
            <a:r>
              <a:rPr lang="en-US" sz="1600" b="1">
                <a:solidFill>
                  <a:srgbClr val="595959"/>
                </a:solidFill>
                <a:latin typeface="Arial"/>
                <a:ea typeface="Arial"/>
                <a:cs typeface="Arial"/>
                <a:sym typeface="Arial"/>
              </a:rPr>
              <a:t>Regression problems </a:t>
            </a:r>
            <a:r>
              <a:rPr lang="en-US" sz="1600">
                <a:solidFill>
                  <a:srgbClr val="595959"/>
                </a:solidFill>
                <a:latin typeface="Arial"/>
                <a:ea typeface="Arial"/>
                <a:cs typeface="Arial"/>
                <a:sym typeface="Arial"/>
              </a:rPr>
              <a:t>– Used to predict future values and the model is trained with the historical data. E.g., Predicting the future price of a product.</a:t>
            </a:r>
            <a:endParaRPr/>
          </a:p>
          <a:p>
            <a:pPr marL="342900" marR="0" lvl="0" indent="-342900" algn="l" rtl="0">
              <a:spcBef>
                <a:spcPts val="0"/>
              </a:spcBef>
              <a:spcAft>
                <a:spcPts val="0"/>
              </a:spcAft>
              <a:buClr>
                <a:srgbClr val="595959"/>
              </a:buClr>
              <a:buSzPts val="1600"/>
              <a:buFont typeface="Calibri"/>
              <a:buAutoNum type="arabicPeriod"/>
            </a:pPr>
            <a:r>
              <a:rPr lang="en-US" sz="1600" b="1">
                <a:solidFill>
                  <a:srgbClr val="595959"/>
                </a:solidFill>
                <a:latin typeface="Arial"/>
                <a:ea typeface="Arial"/>
                <a:cs typeface="Arial"/>
                <a:sym typeface="Arial"/>
              </a:rPr>
              <a:t>Classification problems </a:t>
            </a:r>
            <a:r>
              <a:rPr lang="en-US" sz="1600">
                <a:solidFill>
                  <a:srgbClr val="595959"/>
                </a:solidFill>
                <a:latin typeface="Arial"/>
                <a:ea typeface="Arial"/>
                <a:cs typeface="Arial"/>
                <a:sym typeface="Arial"/>
              </a:rPr>
              <a:t>– Various labels train the algorithm to identify items within a specific category. E.g., Disease or no disease, Apple or an orange, Beer or wine.</a:t>
            </a:r>
            <a:endParaRPr/>
          </a:p>
        </p:txBody>
      </p:sp>
      <p:pic>
        <p:nvPicPr>
          <p:cNvPr id="114" name="Google Shape;114;p10" descr="Graphic-representation-of-supervised-machine-learning-In-supervised-learning-original"/>
          <p:cNvPicPr preferRelativeResize="0"/>
          <p:nvPr/>
        </p:nvPicPr>
        <p:blipFill rotWithShape="1">
          <a:blip r:embed="rId3">
            <a:alphaModFix/>
          </a:blip>
          <a:srcRect/>
          <a:stretch/>
        </p:blipFill>
        <p:spPr>
          <a:xfrm>
            <a:off x="654709" y="4155101"/>
            <a:ext cx="5817111" cy="23167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38"/>
          <p:cNvSpPr txBox="1">
            <a:spLocks noGrp="1"/>
          </p:cNvSpPr>
          <p:nvPr>
            <p:ph type="title"/>
          </p:nvPr>
        </p:nvSpPr>
        <p:spPr>
          <a:xfrm>
            <a:off x="1492129" y="1187419"/>
            <a:ext cx="9214339" cy="208792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8000"/>
              <a:buFont typeface="Arial"/>
              <a:buNone/>
            </a:pPr>
            <a:r>
              <a:rPr lang="en-US"/>
              <a:t>REINFORCEMENT</a:t>
            </a:r>
            <a:br>
              <a:rPr lang="en-US"/>
            </a:br>
            <a:r>
              <a:rPr lang="en-US">
                <a:solidFill>
                  <a:schemeClr val="lt1"/>
                </a:solidFill>
              </a:rPr>
              <a:t>LEARNING</a:t>
            </a:r>
            <a:endParaRPr>
              <a:solidFill>
                <a:schemeClr val="lt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45" name="Google Shape;1145;p139"/>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Reinforcement Learning</a:t>
            </a:r>
            <a:endParaRPr sz="1600" b="1">
              <a:solidFill>
                <a:srgbClr val="2F5496"/>
              </a:solidFill>
              <a:latin typeface="Arial"/>
              <a:ea typeface="Arial"/>
              <a:cs typeface="Arial"/>
              <a:sym typeface="Arial"/>
            </a:endParaRPr>
          </a:p>
        </p:txBody>
      </p:sp>
      <p:sp>
        <p:nvSpPr>
          <p:cNvPr id="1146" name="Google Shape;1146;p139"/>
          <p:cNvSpPr txBox="1"/>
          <p:nvPr/>
        </p:nvSpPr>
        <p:spPr>
          <a:xfrm>
            <a:off x="508243" y="1525480"/>
            <a:ext cx="9532401" cy="175657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Reinforcement Learning is a feedback-based Machine learning technique in which an agent learns to behave in an environment by performing the actions and seeing the results of actions. For each good action, the agent gets positive feedback, and for each bad action, the agent gets negative feedback or penalty.</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The agent interacts with the environment and explores it by itself. The primary goal of an agent in reinforcement learning is to improve the performance by getting the maximum positive rewards</a:t>
            </a:r>
            <a:endParaRPr/>
          </a:p>
        </p:txBody>
      </p:sp>
      <p:sp>
        <p:nvSpPr>
          <p:cNvPr id="1147" name="Google Shape;1147;p139"/>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48" name="Google Shape;1148;p139"/>
          <p:cNvPicPr preferRelativeResize="0"/>
          <p:nvPr/>
        </p:nvPicPr>
        <p:blipFill rotWithShape="1">
          <a:blip r:embed="rId3">
            <a:alphaModFix/>
          </a:blip>
          <a:srcRect l="25702" t="32492" r="10430" b="14588"/>
          <a:stretch/>
        </p:blipFill>
        <p:spPr>
          <a:xfrm>
            <a:off x="3117019" y="3575950"/>
            <a:ext cx="5695287" cy="2654424"/>
          </a:xfrm>
          <a:prstGeom prst="rect">
            <a:avLst/>
          </a:prstGeom>
          <a:noFill/>
          <a:ln>
            <a:noFill/>
          </a:ln>
        </p:spPr>
      </p:pic>
      <p:pic>
        <p:nvPicPr>
          <p:cNvPr id="1149" name="Google Shape;1149;p139" descr="What is Reinforcement Learning"/>
          <p:cNvPicPr preferRelativeResize="0"/>
          <p:nvPr/>
        </p:nvPicPr>
        <p:blipFill rotWithShape="1">
          <a:blip r:embed="rId4">
            <a:alphaModFix/>
          </a:blip>
          <a:srcRect l="36865" t="43471" r="32362"/>
          <a:stretch/>
        </p:blipFill>
        <p:spPr>
          <a:xfrm>
            <a:off x="1646807" y="3616072"/>
            <a:ext cx="1470212" cy="14602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155" name="Google Shape;1155;p140"/>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Terms used in Reinforcement Learning</a:t>
            </a:r>
            <a:endParaRPr sz="1600" b="1">
              <a:solidFill>
                <a:srgbClr val="2F5496"/>
              </a:solidFill>
              <a:latin typeface="Arial"/>
              <a:ea typeface="Arial"/>
              <a:cs typeface="Arial"/>
              <a:sym typeface="Arial"/>
            </a:endParaRPr>
          </a:p>
        </p:txBody>
      </p:sp>
      <p:sp>
        <p:nvSpPr>
          <p:cNvPr id="1156" name="Google Shape;1156;p140"/>
          <p:cNvSpPr txBox="1"/>
          <p:nvPr/>
        </p:nvSpPr>
        <p:spPr>
          <a:xfrm>
            <a:off x="228599" y="1525480"/>
            <a:ext cx="7271239" cy="474335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Agent(): </a:t>
            </a:r>
            <a:r>
              <a:rPr lang="en-US" sz="1600">
                <a:solidFill>
                  <a:srgbClr val="595959"/>
                </a:solidFill>
                <a:highlight>
                  <a:srgbClr val="FFFFFF"/>
                </a:highlight>
                <a:latin typeface="Arial"/>
                <a:ea typeface="Arial"/>
                <a:cs typeface="Arial"/>
                <a:sym typeface="Arial"/>
              </a:rPr>
              <a:t>An entity that can perceive/explore the environment and act upon it.</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Environment(): </a:t>
            </a:r>
            <a:r>
              <a:rPr lang="en-US" sz="1600">
                <a:solidFill>
                  <a:srgbClr val="595959"/>
                </a:solidFill>
                <a:highlight>
                  <a:srgbClr val="FFFFFF"/>
                </a:highlight>
                <a:latin typeface="Arial"/>
                <a:ea typeface="Arial"/>
                <a:cs typeface="Arial"/>
                <a:sym typeface="Arial"/>
              </a:rPr>
              <a:t>A situation in which an agent is present or surrounded by. In RL, we assume the stochastic environment, which means it is random in nature.</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Action(): </a:t>
            </a:r>
            <a:r>
              <a:rPr lang="en-US" sz="1600">
                <a:solidFill>
                  <a:srgbClr val="595959"/>
                </a:solidFill>
                <a:highlight>
                  <a:srgbClr val="FFFFFF"/>
                </a:highlight>
                <a:latin typeface="Arial"/>
                <a:ea typeface="Arial"/>
                <a:cs typeface="Arial"/>
                <a:sym typeface="Arial"/>
              </a:rPr>
              <a:t>Actions are the moves taken by an agent within the environment.</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State(): </a:t>
            </a:r>
            <a:r>
              <a:rPr lang="en-US" sz="1600">
                <a:solidFill>
                  <a:srgbClr val="595959"/>
                </a:solidFill>
                <a:highlight>
                  <a:srgbClr val="FFFFFF"/>
                </a:highlight>
                <a:latin typeface="Arial"/>
                <a:ea typeface="Arial"/>
                <a:cs typeface="Arial"/>
                <a:sym typeface="Arial"/>
              </a:rPr>
              <a:t>State is a situation returned by the environment after each action taken by the agent.</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Reward(): </a:t>
            </a:r>
            <a:r>
              <a:rPr lang="en-US" sz="1600">
                <a:solidFill>
                  <a:srgbClr val="595959"/>
                </a:solidFill>
                <a:highlight>
                  <a:srgbClr val="FFFFFF"/>
                </a:highlight>
                <a:latin typeface="Arial"/>
                <a:ea typeface="Arial"/>
                <a:cs typeface="Arial"/>
                <a:sym typeface="Arial"/>
              </a:rPr>
              <a:t>A feedback returned to the agent from the environment to evaluate the action of the agent.</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Policy(): </a:t>
            </a:r>
            <a:r>
              <a:rPr lang="en-US" sz="1600">
                <a:solidFill>
                  <a:srgbClr val="595959"/>
                </a:solidFill>
                <a:highlight>
                  <a:srgbClr val="FFFFFF"/>
                </a:highlight>
                <a:latin typeface="Arial"/>
                <a:ea typeface="Arial"/>
                <a:cs typeface="Arial"/>
                <a:sym typeface="Arial"/>
              </a:rPr>
              <a:t>Policy is a strategy applied by the agent for the next action based on the current state.</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Value(): </a:t>
            </a:r>
            <a:r>
              <a:rPr lang="en-US" sz="1600">
                <a:solidFill>
                  <a:srgbClr val="595959"/>
                </a:solidFill>
                <a:highlight>
                  <a:srgbClr val="FFFFFF"/>
                </a:highlight>
                <a:latin typeface="Arial"/>
                <a:ea typeface="Arial"/>
                <a:cs typeface="Arial"/>
                <a:sym typeface="Arial"/>
              </a:rPr>
              <a:t>It is expected long-term retuned with the discount factor and opposite to the short-term reward.</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Q-value(): </a:t>
            </a:r>
            <a:r>
              <a:rPr lang="en-US" sz="1600">
                <a:solidFill>
                  <a:srgbClr val="595959"/>
                </a:solidFill>
                <a:highlight>
                  <a:srgbClr val="FFFFFF"/>
                </a:highlight>
                <a:latin typeface="Arial"/>
                <a:ea typeface="Arial"/>
                <a:cs typeface="Arial"/>
                <a:sym typeface="Arial"/>
              </a:rPr>
              <a:t>It is mostly similar to the value, but it takes one additional parameter as a current action (a).</a:t>
            </a:r>
            <a:endParaRPr/>
          </a:p>
        </p:txBody>
      </p:sp>
      <p:sp>
        <p:nvSpPr>
          <p:cNvPr id="1157" name="Google Shape;1157;p140"/>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58" name="Google Shape;1158;p140" descr="Diagram&#10;&#10;Description automatically generated"/>
          <p:cNvPicPr preferRelativeResize="0"/>
          <p:nvPr/>
        </p:nvPicPr>
        <p:blipFill rotWithShape="1">
          <a:blip r:embed="rId3">
            <a:alphaModFix/>
          </a:blip>
          <a:srcRect/>
          <a:stretch/>
        </p:blipFill>
        <p:spPr>
          <a:xfrm>
            <a:off x="7592118" y="2473320"/>
            <a:ext cx="4474376" cy="2057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5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5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164" name="Google Shape;1164;p141"/>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165" name="Google Shape;1165;p141"/>
          <p:cNvSpPr txBox="1"/>
          <p:nvPr/>
        </p:nvSpPr>
        <p:spPr>
          <a:xfrm>
            <a:off x="497540" y="1525480"/>
            <a:ext cx="10035989" cy="462677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There are mainly three ways to implement reinforcement-learning in ML, which are:</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Value-based:</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The value-based approach is about to find the optimal value function, which is the maximum value at a state under any policy. Therefore, the agent expects the long-term return at any state(s) under policy π.</a:t>
            </a:r>
            <a:endParaRPr/>
          </a:p>
          <a:p>
            <a:pPr marL="0" marR="0" lvl="0" indent="0" algn="l" rtl="0">
              <a:lnSpc>
                <a:spcPct val="107000"/>
              </a:lnSpc>
              <a:spcBef>
                <a:spcPts val="80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The Bellman equation can be written as:</a:t>
            </a:r>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V(s) = max [R(s,a) + γV(s`)]  </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Where,</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V(s)= value calculated at a particular point.</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R(s,a) = Reward at a particular states by performing an action.</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γ = Discount factor</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V(s`) = The value at the previous state.</a:t>
            </a:r>
            <a:endParaRPr/>
          </a:p>
          <a:p>
            <a:pPr marL="0" marR="0" lvl="0" indent="0" algn="l" rtl="0">
              <a:lnSpc>
                <a:spcPct val="107000"/>
              </a:lnSpc>
              <a:spcBef>
                <a:spcPts val="800"/>
              </a:spcBef>
              <a:spcAft>
                <a:spcPts val="0"/>
              </a:spcAft>
              <a:buNone/>
            </a:pPr>
            <a:endParaRPr sz="1600">
              <a:solidFill>
                <a:srgbClr val="595959"/>
              </a:solidFill>
              <a:highlight>
                <a:srgbClr val="FFFFFF"/>
              </a:highlight>
              <a:latin typeface="Arial"/>
              <a:ea typeface="Arial"/>
              <a:cs typeface="Arial"/>
              <a:sym typeface="Arial"/>
            </a:endParaRPr>
          </a:p>
        </p:txBody>
      </p:sp>
      <p:sp>
        <p:nvSpPr>
          <p:cNvPr id="1166" name="Google Shape;1166;p14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172" name="Google Shape;1172;p142"/>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173" name="Google Shape;1173;p142"/>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174" name="Google Shape;1174;p142"/>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175" name="Google Shape;1175;p142" descr="How does Reinforcement Learning Works"/>
          <p:cNvPicPr preferRelativeResize="0"/>
          <p:nvPr/>
        </p:nvPicPr>
        <p:blipFill rotWithShape="1">
          <a:blip r:embed="rId3">
            <a:alphaModFix/>
          </a:blip>
          <a:srcRect/>
          <a:stretch/>
        </p:blipFill>
        <p:spPr>
          <a:xfrm>
            <a:off x="497540" y="1908989"/>
            <a:ext cx="7475062" cy="2605279"/>
          </a:xfrm>
          <a:prstGeom prst="rect">
            <a:avLst/>
          </a:prstGeom>
          <a:noFill/>
          <a:ln>
            <a:noFill/>
          </a:ln>
        </p:spPr>
      </p:pic>
      <p:sp>
        <p:nvSpPr>
          <p:cNvPr id="1176" name="Google Shape;1176;p142"/>
          <p:cNvSpPr txBox="1"/>
          <p:nvPr/>
        </p:nvSpPr>
        <p:spPr>
          <a:xfrm>
            <a:off x="591670" y="4827058"/>
            <a:ext cx="848061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Suppose the agent considers the path S9-S5-S1-S2-S3, so he will get the +1 reward point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182" name="Google Shape;1182;p14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183" name="Google Shape;1183;p143"/>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184" name="Google Shape;1184;p143"/>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5" name="Google Shape;1185;p143"/>
          <p:cNvSpPr txBox="1"/>
          <p:nvPr/>
        </p:nvSpPr>
        <p:spPr>
          <a:xfrm>
            <a:off x="508244" y="2017756"/>
            <a:ext cx="84806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 agent will try to remember the preceding steps that it has taken to reach the final step. To memorize the steps, it assigns 1 value to each previous step. Consider the below step</a:t>
            </a:r>
            <a:endParaRPr/>
          </a:p>
        </p:txBody>
      </p:sp>
      <p:pic>
        <p:nvPicPr>
          <p:cNvPr id="1186" name="Google Shape;1186;p143" descr="How does Reinforcement Learning Works"/>
          <p:cNvPicPr preferRelativeResize="0"/>
          <p:nvPr/>
        </p:nvPicPr>
        <p:blipFill rotWithShape="1">
          <a:blip r:embed="rId3">
            <a:alphaModFix/>
          </a:blip>
          <a:srcRect/>
          <a:stretch/>
        </p:blipFill>
        <p:spPr>
          <a:xfrm>
            <a:off x="613633" y="2758176"/>
            <a:ext cx="5227320" cy="25679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1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192" name="Google Shape;1192;p144"/>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193" name="Google Shape;1193;p144"/>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194" name="Google Shape;1194;p144"/>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5" name="Google Shape;1195;p144"/>
          <p:cNvSpPr txBox="1"/>
          <p:nvPr/>
        </p:nvSpPr>
        <p:spPr>
          <a:xfrm>
            <a:off x="508244" y="2017756"/>
            <a:ext cx="8480612"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Now, the agent has successfully stored the previous steps assigning the 1 value to each previous block. But what will the agent do if he starts moving from the block, which has 1 value block on both sides? Consider the below diagram</a:t>
            </a:r>
            <a:endParaRPr/>
          </a:p>
        </p:txBody>
      </p:sp>
      <p:pic>
        <p:nvPicPr>
          <p:cNvPr id="1196" name="Google Shape;1196;p144" descr="How does Reinforcement Learning Works"/>
          <p:cNvPicPr preferRelativeResize="0"/>
          <p:nvPr/>
        </p:nvPicPr>
        <p:blipFill rotWithShape="1">
          <a:blip r:embed="rId3">
            <a:alphaModFix/>
          </a:blip>
          <a:srcRect/>
          <a:stretch/>
        </p:blipFill>
        <p:spPr>
          <a:xfrm>
            <a:off x="508244" y="3004398"/>
            <a:ext cx="5219700" cy="2590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02" name="Google Shape;1202;p145"/>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03" name="Google Shape;1203;p145"/>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204" name="Google Shape;1204;p145"/>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5" name="Google Shape;1205;p145"/>
          <p:cNvSpPr txBox="1"/>
          <p:nvPr/>
        </p:nvSpPr>
        <p:spPr>
          <a:xfrm>
            <a:off x="508244" y="2017756"/>
            <a:ext cx="84806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 Bellman equation:</a:t>
            </a:r>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V(s) = max [R(s,a) + γV(s`)] </a:t>
            </a:r>
            <a:endParaRPr/>
          </a:p>
        </p:txBody>
      </p:sp>
      <p:pic>
        <p:nvPicPr>
          <p:cNvPr id="1206" name="Google Shape;1206;p145" descr="Bellman Equation"/>
          <p:cNvPicPr preferRelativeResize="0"/>
          <p:nvPr/>
        </p:nvPicPr>
        <p:blipFill rotWithShape="1">
          <a:blip r:embed="rId3">
            <a:alphaModFix/>
          </a:blip>
          <a:srcRect/>
          <a:stretch/>
        </p:blipFill>
        <p:spPr>
          <a:xfrm>
            <a:off x="7109011" y="2730246"/>
            <a:ext cx="4816288" cy="2773680"/>
          </a:xfrm>
          <a:prstGeom prst="rect">
            <a:avLst/>
          </a:prstGeom>
          <a:noFill/>
          <a:ln>
            <a:noFill/>
          </a:ln>
        </p:spPr>
      </p:pic>
      <p:sp>
        <p:nvSpPr>
          <p:cNvPr id="1207" name="Google Shape;1207;p145"/>
          <p:cNvSpPr txBox="1"/>
          <p:nvPr/>
        </p:nvSpPr>
        <p:spPr>
          <a:xfrm>
            <a:off x="508245" y="2730246"/>
            <a:ext cx="6448368"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For 1st block:</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V(s3) = max [R(s,a) + γV(s`)], here V(s')= 0 because there is no further state to move.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V(s3)= max[R(s,a)]=&gt; V(s3)= max[1]=&gt; V(s3)= 1.</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For 2nd block:</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V(s2) = max [R(s,a) + γV(s`)], here γ= 0.9(lets), V(s')= 1, and R(s, a)= 0, because there is no reward at this state.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V(s2)= max[0.9(1)]=&gt; V(s)= max[0.9]=&gt; V(s2) =0.9</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For 3rd block:</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V(s1) = max [R(s,a) + γV(s`)], here γ= 0.9(lets), V(s')= 0.9, and R(s, a)= 0, because there is no reward at this state also.</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V(s1)= max[0.9(0.9)]=&gt; V(s3)= max[0.81]=&gt; V(s1) =0.81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7">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07">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07">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07">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07">
                                            <p:txEl>
                                              <p:pRg st="9" end="9"/>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07">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13" name="Google Shape;1213;p146"/>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14" name="Google Shape;1214;p146"/>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215" name="Google Shape;1215;p146"/>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146"/>
          <p:cNvSpPr txBox="1"/>
          <p:nvPr/>
        </p:nvSpPr>
        <p:spPr>
          <a:xfrm>
            <a:off x="508244" y="2017756"/>
            <a:ext cx="848061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 Bellman equation:</a:t>
            </a:r>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V(s) = max [R(s,a) + γV(s`)] </a:t>
            </a:r>
            <a:endParaRPr/>
          </a:p>
        </p:txBody>
      </p:sp>
      <p:pic>
        <p:nvPicPr>
          <p:cNvPr id="1217" name="Google Shape;1217;p146" descr="Bellman Equation"/>
          <p:cNvPicPr preferRelativeResize="0"/>
          <p:nvPr/>
        </p:nvPicPr>
        <p:blipFill rotWithShape="1">
          <a:blip r:embed="rId3">
            <a:alphaModFix/>
          </a:blip>
          <a:srcRect/>
          <a:stretch/>
        </p:blipFill>
        <p:spPr>
          <a:xfrm>
            <a:off x="6586817" y="2602531"/>
            <a:ext cx="5257800" cy="2773680"/>
          </a:xfrm>
          <a:prstGeom prst="rect">
            <a:avLst/>
          </a:prstGeom>
          <a:noFill/>
          <a:ln>
            <a:noFill/>
          </a:ln>
        </p:spPr>
      </p:pic>
      <p:sp>
        <p:nvSpPr>
          <p:cNvPr id="1218" name="Google Shape;1218;p146"/>
          <p:cNvSpPr txBox="1"/>
          <p:nvPr/>
        </p:nvSpPr>
        <p:spPr>
          <a:xfrm>
            <a:off x="508245" y="2730246"/>
            <a:ext cx="5793944"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For 4th block:</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V(s5) = max [R(s,a) + γV(s`)], here γ= 0.9(lets), V(s')= 0.81, and R(s, a)= 0, because there is no reward at this state also.</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V(s5)= max[0.9(0.81)]=&gt; V(s5)= max[0.81]=&gt; V(s5) =0.73</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For 5th block:</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V(s9) = max [R(s,a) + γV(s`)], here γ= 0.9(lets), V(s')= 0.73, and R(s, a)= 0, because there is no reward at this state also.</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V(s9)= max[0.9(0.73)]=&gt; V(s4)= max[0.81]=&gt; V(s4) =0.66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1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24" name="Google Shape;1224;p147"/>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25" name="Google Shape;1225;p147"/>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Value-based:</a:t>
            </a:r>
            <a:endParaRPr/>
          </a:p>
        </p:txBody>
      </p:sp>
      <p:sp>
        <p:nvSpPr>
          <p:cNvPr id="1226" name="Google Shape;1226;p147"/>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147"/>
          <p:cNvSpPr txBox="1"/>
          <p:nvPr/>
        </p:nvSpPr>
        <p:spPr>
          <a:xfrm>
            <a:off x="508244" y="2017756"/>
            <a:ext cx="5085732"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Now, we will move further to the 6th block, and here agent may change the route because it always tries to find the optimal path. So now, let's consider from the block next to the fire pit</a:t>
            </a:r>
            <a:endParaRPr sz="1600">
              <a:solidFill>
                <a:srgbClr val="595959"/>
              </a:solidFill>
              <a:latin typeface="Arial"/>
              <a:ea typeface="Arial"/>
              <a:cs typeface="Arial"/>
              <a:sym typeface="Arial"/>
            </a:endParaRPr>
          </a:p>
        </p:txBody>
      </p:sp>
      <p:pic>
        <p:nvPicPr>
          <p:cNvPr id="1228" name="Google Shape;1228;p147" descr="Bellman Equation"/>
          <p:cNvPicPr preferRelativeResize="0"/>
          <p:nvPr/>
        </p:nvPicPr>
        <p:blipFill rotWithShape="1">
          <a:blip r:embed="rId3">
            <a:alphaModFix/>
          </a:blip>
          <a:srcRect/>
          <a:stretch/>
        </p:blipFill>
        <p:spPr>
          <a:xfrm>
            <a:off x="445070" y="3295183"/>
            <a:ext cx="5212080" cy="3017520"/>
          </a:xfrm>
          <a:prstGeom prst="rect">
            <a:avLst/>
          </a:prstGeom>
          <a:noFill/>
          <a:ln>
            <a:noFill/>
          </a:ln>
        </p:spPr>
      </p:pic>
      <p:sp>
        <p:nvSpPr>
          <p:cNvPr id="1229" name="Google Shape;1229;p147"/>
          <p:cNvSpPr txBox="1"/>
          <p:nvPr/>
        </p:nvSpPr>
        <p:spPr>
          <a:xfrm>
            <a:off x="5720324" y="1971744"/>
            <a:ext cx="627445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Now, the agent has three options to move; if he moves to the blue box, then he will feel a bump if he moves to the fire pit, then he will get the -1 reward. But here we are taking only positive rewards, so for this, he will move to upwards only. The complete block values will be calculated using this formula. Consider the below image</a:t>
            </a:r>
            <a:endParaRPr/>
          </a:p>
        </p:txBody>
      </p:sp>
      <p:pic>
        <p:nvPicPr>
          <p:cNvPr id="1230" name="Google Shape;1230;p147" descr="Bellman Equation"/>
          <p:cNvPicPr preferRelativeResize="0"/>
          <p:nvPr/>
        </p:nvPicPr>
        <p:blipFill rotWithShape="1">
          <a:blip r:embed="rId4">
            <a:alphaModFix/>
          </a:blip>
          <a:srcRect/>
          <a:stretch/>
        </p:blipFill>
        <p:spPr>
          <a:xfrm>
            <a:off x="6534852" y="3223463"/>
            <a:ext cx="5151120" cy="32994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20" name="Google Shape;120;p11"/>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Machine Learning</a:t>
            </a:r>
            <a:endParaRPr/>
          </a:p>
        </p:txBody>
      </p:sp>
      <p:sp>
        <p:nvSpPr>
          <p:cNvPr id="121" name="Google Shape;121;p11"/>
          <p:cNvSpPr txBox="1"/>
          <p:nvPr/>
        </p:nvSpPr>
        <p:spPr>
          <a:xfrm>
            <a:off x="342002" y="1249074"/>
            <a:ext cx="10955045"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What is Unsupervised Learning?</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This approach is the one where the output is unknown, and we have only the input variable at hand. The algorithm learns by itself and discovers an impressive structure in the data. The goal is to decipher the underlying distribution in the data to gain more knowledge about the data.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We can group the unsupervised learning problems as:</a:t>
            </a:r>
            <a:endParaRPr/>
          </a:p>
          <a:p>
            <a:pPr marL="342900" marR="0" lvl="0" indent="-342900" algn="l" rtl="0">
              <a:spcBef>
                <a:spcPts val="0"/>
              </a:spcBef>
              <a:spcAft>
                <a:spcPts val="0"/>
              </a:spcAft>
              <a:buClr>
                <a:srgbClr val="595959"/>
              </a:buClr>
              <a:buSzPts val="1600"/>
              <a:buFont typeface="Calibri"/>
              <a:buAutoNum type="arabicPeriod"/>
            </a:pPr>
            <a:r>
              <a:rPr lang="en-US" sz="1600" b="1">
                <a:solidFill>
                  <a:srgbClr val="595959"/>
                </a:solidFill>
                <a:latin typeface="Arial"/>
                <a:ea typeface="Arial"/>
                <a:cs typeface="Arial"/>
                <a:sym typeface="Arial"/>
              </a:rPr>
              <a:t>Clustering</a:t>
            </a:r>
            <a:r>
              <a:rPr lang="en-US" sz="1600">
                <a:solidFill>
                  <a:srgbClr val="595959"/>
                </a:solidFill>
                <a:latin typeface="Arial"/>
                <a:ea typeface="Arial"/>
                <a:cs typeface="Arial"/>
                <a:sym typeface="Arial"/>
              </a:rPr>
              <a:t>: This means bundling the input variables with the same characteristics together. E.g., grouping users based on search history</a:t>
            </a:r>
            <a:endParaRPr/>
          </a:p>
          <a:p>
            <a:pPr marL="342900" marR="0" lvl="0" indent="-342900" algn="l" rtl="0">
              <a:spcBef>
                <a:spcPts val="0"/>
              </a:spcBef>
              <a:spcAft>
                <a:spcPts val="0"/>
              </a:spcAft>
              <a:buClr>
                <a:srgbClr val="595959"/>
              </a:buClr>
              <a:buSzPts val="1600"/>
              <a:buFont typeface="Calibri"/>
              <a:buAutoNum type="arabicPeriod"/>
            </a:pPr>
            <a:r>
              <a:rPr lang="en-US" sz="1600" b="1">
                <a:solidFill>
                  <a:srgbClr val="595959"/>
                </a:solidFill>
                <a:latin typeface="Arial"/>
                <a:ea typeface="Arial"/>
                <a:cs typeface="Arial"/>
                <a:sym typeface="Arial"/>
              </a:rPr>
              <a:t>Association</a:t>
            </a:r>
            <a:r>
              <a:rPr lang="en-US" sz="1600">
                <a:solidFill>
                  <a:srgbClr val="595959"/>
                </a:solidFill>
                <a:latin typeface="Arial"/>
                <a:ea typeface="Arial"/>
                <a:cs typeface="Arial"/>
                <a:sym typeface="Arial"/>
              </a:rPr>
              <a:t>: Here, we discover the rules that govern meaningful associations among the data set. E.g., People who watch ‘X’ will also watch ‘Y.’</a:t>
            </a:r>
            <a:endParaRPr/>
          </a:p>
        </p:txBody>
      </p:sp>
      <p:pic>
        <p:nvPicPr>
          <p:cNvPr id="122" name="Google Shape;122;p11" descr="Unsupervised machine learning_compress29"/>
          <p:cNvPicPr preferRelativeResize="0"/>
          <p:nvPr/>
        </p:nvPicPr>
        <p:blipFill rotWithShape="1">
          <a:blip r:embed="rId3">
            <a:alphaModFix/>
          </a:blip>
          <a:srcRect/>
          <a:stretch/>
        </p:blipFill>
        <p:spPr>
          <a:xfrm>
            <a:off x="441461" y="3936913"/>
            <a:ext cx="4466083" cy="2224190"/>
          </a:xfrm>
          <a:prstGeom prst="rect">
            <a:avLst/>
          </a:prstGeom>
          <a:noFill/>
          <a:ln>
            <a:noFill/>
          </a:ln>
        </p:spPr>
      </p:pic>
      <p:pic>
        <p:nvPicPr>
          <p:cNvPr id="123" name="Google Shape;123;p11" descr="Diagram&#10;&#10;Description automatically generated"/>
          <p:cNvPicPr preferRelativeResize="0"/>
          <p:nvPr/>
        </p:nvPicPr>
        <p:blipFill rotWithShape="1">
          <a:blip r:embed="rId4">
            <a:alphaModFix/>
          </a:blip>
          <a:srcRect/>
          <a:stretch/>
        </p:blipFill>
        <p:spPr>
          <a:xfrm>
            <a:off x="6353942" y="3880485"/>
            <a:ext cx="4538960" cy="233704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36" name="Google Shape;1236;p148"/>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37" name="Google Shape;1237;p148"/>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38" name="Google Shape;1238;p148"/>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148"/>
          <p:cNvSpPr txBox="1"/>
          <p:nvPr/>
        </p:nvSpPr>
        <p:spPr>
          <a:xfrm>
            <a:off x="508243" y="2017756"/>
            <a:ext cx="989081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Policy-based approach is to find the optimal policy for the maximum future rewards without using the value function. In this approach, the agent tries to apply such a policy that the action performed in each step helps to maximize the future reward.</a:t>
            </a:r>
            <a:endParaRPr sz="1600">
              <a:solidFill>
                <a:srgbClr val="595959"/>
              </a:solidFill>
              <a:latin typeface="Arial"/>
              <a:ea typeface="Arial"/>
              <a:cs typeface="Arial"/>
              <a:sym typeface="Arial"/>
            </a:endParaRPr>
          </a:p>
        </p:txBody>
      </p:sp>
      <p:pic>
        <p:nvPicPr>
          <p:cNvPr id="1240" name="Google Shape;1240;p148"/>
          <p:cNvPicPr preferRelativeResize="0"/>
          <p:nvPr/>
        </p:nvPicPr>
        <p:blipFill rotWithShape="1">
          <a:blip r:embed="rId3">
            <a:alphaModFix/>
          </a:blip>
          <a:srcRect l="60810" t="34248" r="4167" b="27153"/>
          <a:stretch/>
        </p:blipFill>
        <p:spPr>
          <a:xfrm>
            <a:off x="7144871" y="3672321"/>
            <a:ext cx="4269944" cy="2647138"/>
          </a:xfrm>
          <a:prstGeom prst="rect">
            <a:avLst/>
          </a:prstGeom>
          <a:noFill/>
          <a:ln>
            <a:noFill/>
          </a:ln>
        </p:spPr>
      </p:pic>
      <p:sp>
        <p:nvSpPr>
          <p:cNvPr id="1241" name="Google Shape;1241;p148"/>
          <p:cNvSpPr txBox="1"/>
          <p:nvPr/>
        </p:nvSpPr>
        <p:spPr>
          <a:xfrm>
            <a:off x="497540" y="4003006"/>
            <a:ext cx="329453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Find shortest path from A to D</a:t>
            </a:r>
            <a:endParaRPr sz="1600">
              <a:solidFill>
                <a:srgbClr val="595959"/>
              </a:solidFill>
              <a:latin typeface="Arial"/>
              <a:ea typeface="Arial"/>
              <a:cs typeface="Arial"/>
              <a:sym typeface="Arial"/>
            </a:endParaRPr>
          </a:p>
        </p:txBody>
      </p:sp>
      <p:sp>
        <p:nvSpPr>
          <p:cNvPr id="1242" name="Google Shape;1242;p148"/>
          <p:cNvSpPr txBox="1"/>
          <p:nvPr/>
        </p:nvSpPr>
        <p:spPr>
          <a:xfrm>
            <a:off x="497540" y="4379261"/>
            <a:ext cx="5862917" cy="152400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Set of states are denoted by nodes (A, B, C, D)</a:t>
            </a:r>
            <a:endParaRPr/>
          </a:p>
          <a:p>
            <a:pPr marL="285750" marR="0" lvl="0" indent="-285750" algn="l" rtl="0">
              <a:lnSpc>
                <a:spcPct val="150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Action is to move from one state to another.</a:t>
            </a:r>
            <a:endParaRPr/>
          </a:p>
          <a:p>
            <a:pPr marL="285750" marR="0" lvl="0" indent="-285750" algn="l" rtl="0">
              <a:lnSpc>
                <a:spcPct val="150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Reward is the cost represented by each edge</a:t>
            </a:r>
            <a:endParaRPr/>
          </a:p>
          <a:p>
            <a:pPr marL="285750" marR="0" lvl="0" indent="-285750" algn="l" rtl="0">
              <a:lnSpc>
                <a:spcPct val="150000"/>
              </a:lnSpc>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Policy is the path taken to reach the destination (A &gt; C &gt; D)</a:t>
            </a:r>
            <a:endParaRPr/>
          </a:p>
        </p:txBody>
      </p:sp>
      <p:sp>
        <p:nvSpPr>
          <p:cNvPr id="1243" name="Google Shape;1243;p148"/>
          <p:cNvSpPr txBox="1"/>
          <p:nvPr/>
        </p:nvSpPr>
        <p:spPr>
          <a:xfrm>
            <a:off x="535138" y="3063338"/>
            <a:ext cx="799651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Markov Decision Process</a:t>
            </a:r>
            <a:r>
              <a:rPr lang="en-US" sz="1600">
                <a:solidFill>
                  <a:srgbClr val="595959"/>
                </a:solidFill>
                <a:latin typeface="Arial"/>
                <a:ea typeface="Arial"/>
                <a:cs typeface="Arial"/>
                <a:sym typeface="Arial"/>
              </a:rPr>
              <a:t>, the agent constantly interacts with the environment and performs actions; at each action, the environment responds and generates a new state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42">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1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49" name="Google Shape;1249;p149"/>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50" name="Google Shape;1250;p149"/>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51" name="Google Shape;1251;p149"/>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52" name="Google Shape;1252;p149"/>
          <p:cNvPicPr preferRelativeResize="0"/>
          <p:nvPr/>
        </p:nvPicPr>
        <p:blipFill rotWithShape="1">
          <a:blip r:embed="rId3">
            <a:alphaModFix/>
          </a:blip>
          <a:srcRect l="6323" t="30587" r="41102" b="15685"/>
          <a:stretch/>
        </p:blipFill>
        <p:spPr>
          <a:xfrm>
            <a:off x="508244" y="3525527"/>
            <a:ext cx="5197790" cy="2987822"/>
          </a:xfrm>
          <a:prstGeom prst="rect">
            <a:avLst/>
          </a:prstGeom>
          <a:noFill/>
          <a:ln>
            <a:noFill/>
          </a:ln>
        </p:spPr>
      </p:pic>
      <p:sp>
        <p:nvSpPr>
          <p:cNvPr id="1253" name="Google Shape;1253;p149"/>
          <p:cNvSpPr txBox="1"/>
          <p:nvPr/>
        </p:nvSpPr>
        <p:spPr>
          <a:xfrm>
            <a:off x="497540" y="1908989"/>
            <a:ext cx="9462248"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Q-Learning:</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Q-learning is an Off policy RL algorithm, which is used for the temporal difference Learning. The temporal difference learning methods are the way of comparing temporally successive predictions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Goal is to reach room 5 which is outside the building</a:t>
            </a:r>
            <a:endParaRPr/>
          </a:p>
        </p:txBody>
      </p:sp>
      <p:pic>
        <p:nvPicPr>
          <p:cNvPr id="1254" name="Google Shape;1254;p149"/>
          <p:cNvPicPr preferRelativeResize="0"/>
          <p:nvPr/>
        </p:nvPicPr>
        <p:blipFill rotWithShape="1">
          <a:blip r:embed="rId4">
            <a:alphaModFix/>
          </a:blip>
          <a:srcRect l="57367" t="30587" r="3234" b="15685"/>
          <a:stretch/>
        </p:blipFill>
        <p:spPr>
          <a:xfrm>
            <a:off x="6775498" y="3615199"/>
            <a:ext cx="3778213" cy="289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5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60" name="Google Shape;1260;p150"/>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61" name="Google Shape;1261;p150"/>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62" name="Google Shape;1262;p150"/>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150"/>
          <p:cNvSpPr txBox="1"/>
          <p:nvPr/>
        </p:nvSpPr>
        <p:spPr>
          <a:xfrm>
            <a:off x="600635" y="2197834"/>
            <a:ext cx="51053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Goal is to reach room 5 which outside the building</a:t>
            </a:r>
            <a:endParaRPr/>
          </a:p>
        </p:txBody>
      </p:sp>
      <p:pic>
        <p:nvPicPr>
          <p:cNvPr id="1264" name="Google Shape;1264;p150"/>
          <p:cNvPicPr preferRelativeResize="0"/>
          <p:nvPr/>
        </p:nvPicPr>
        <p:blipFill rotWithShape="1">
          <a:blip r:embed="rId3">
            <a:alphaModFix/>
          </a:blip>
          <a:srcRect l="51912" t="29422" r="4926" b="14588"/>
          <a:stretch/>
        </p:blipFill>
        <p:spPr>
          <a:xfrm>
            <a:off x="497540" y="2690110"/>
            <a:ext cx="4056529" cy="2959936"/>
          </a:xfrm>
          <a:prstGeom prst="rect">
            <a:avLst/>
          </a:prstGeom>
          <a:noFill/>
          <a:ln>
            <a:noFill/>
          </a:ln>
        </p:spPr>
      </p:pic>
      <p:pic>
        <p:nvPicPr>
          <p:cNvPr id="1265" name="Google Shape;1265;p150"/>
          <p:cNvPicPr preferRelativeResize="0"/>
          <p:nvPr/>
        </p:nvPicPr>
        <p:blipFill rotWithShape="1">
          <a:blip r:embed="rId4">
            <a:alphaModFix/>
          </a:blip>
          <a:srcRect l="53823" t="34379" r="7721" b="8104"/>
          <a:stretch/>
        </p:blipFill>
        <p:spPr>
          <a:xfrm>
            <a:off x="6158754" y="2670762"/>
            <a:ext cx="3535959" cy="29748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5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71" name="Google Shape;1271;p151"/>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72" name="Google Shape;1272;p151"/>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73" name="Google Shape;1273;p15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4" name="Google Shape;1274;p151"/>
          <p:cNvSpPr txBox="1"/>
          <p:nvPr/>
        </p:nvSpPr>
        <p:spPr>
          <a:xfrm>
            <a:off x="600635" y="2197834"/>
            <a:ext cx="51053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Q-Learning Formula</a:t>
            </a:r>
            <a:endParaRPr/>
          </a:p>
        </p:txBody>
      </p:sp>
      <p:pic>
        <p:nvPicPr>
          <p:cNvPr id="1275" name="Google Shape;1275;p151"/>
          <p:cNvPicPr preferRelativeResize="0"/>
          <p:nvPr/>
        </p:nvPicPr>
        <p:blipFill rotWithShape="1">
          <a:blip r:embed="rId3">
            <a:alphaModFix/>
          </a:blip>
          <a:srcRect l="4927" t="38431" r="32132" b="18562"/>
          <a:stretch/>
        </p:blipFill>
        <p:spPr>
          <a:xfrm>
            <a:off x="699246" y="2770094"/>
            <a:ext cx="7673790" cy="29493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81" name="Google Shape;1281;p152"/>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82" name="Google Shape;1282;p152"/>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83" name="Google Shape;1283;p152"/>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4" name="Google Shape;1284;p152"/>
          <p:cNvSpPr txBox="1"/>
          <p:nvPr/>
        </p:nvSpPr>
        <p:spPr>
          <a:xfrm>
            <a:off x="508244" y="1937556"/>
            <a:ext cx="51053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Goal is to reach room 5 lets start from room 1</a:t>
            </a:r>
            <a:endParaRPr/>
          </a:p>
        </p:txBody>
      </p:sp>
      <p:pic>
        <p:nvPicPr>
          <p:cNvPr id="1285" name="Google Shape;1285;p152"/>
          <p:cNvPicPr preferRelativeResize="0"/>
          <p:nvPr/>
        </p:nvPicPr>
        <p:blipFill rotWithShape="1">
          <a:blip r:embed="rId3">
            <a:alphaModFix/>
          </a:blip>
          <a:srcRect l="6323" t="50000" r="28931" b="8889"/>
          <a:stretch/>
        </p:blipFill>
        <p:spPr>
          <a:xfrm>
            <a:off x="430305" y="2926242"/>
            <a:ext cx="7069533" cy="2525050"/>
          </a:xfrm>
          <a:prstGeom prst="rect">
            <a:avLst/>
          </a:prstGeom>
          <a:noFill/>
          <a:ln>
            <a:noFill/>
          </a:ln>
        </p:spPr>
      </p:pic>
      <p:pic>
        <p:nvPicPr>
          <p:cNvPr id="1286" name="Google Shape;1286;p152"/>
          <p:cNvPicPr preferRelativeResize="0"/>
          <p:nvPr/>
        </p:nvPicPr>
        <p:blipFill rotWithShape="1">
          <a:blip r:embed="rId3">
            <a:alphaModFix/>
          </a:blip>
          <a:srcRect l="70588" t="38889" r="5439" b="21452"/>
          <a:stretch/>
        </p:blipFill>
        <p:spPr>
          <a:xfrm>
            <a:off x="8480612" y="3152357"/>
            <a:ext cx="2470282" cy="22989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5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292" name="Google Shape;1292;p15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293" name="Google Shape;1293;p153"/>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294" name="Google Shape;1294;p153"/>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5" name="Google Shape;1295;p153"/>
          <p:cNvSpPr txBox="1"/>
          <p:nvPr/>
        </p:nvSpPr>
        <p:spPr>
          <a:xfrm>
            <a:off x="508244" y="1937556"/>
            <a:ext cx="51053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Goal is to reach room 5 lets start from room 1</a:t>
            </a:r>
            <a:endParaRPr/>
          </a:p>
        </p:txBody>
      </p:sp>
      <p:pic>
        <p:nvPicPr>
          <p:cNvPr id="1296" name="Google Shape;1296;p153"/>
          <p:cNvPicPr preferRelativeResize="0"/>
          <p:nvPr/>
        </p:nvPicPr>
        <p:blipFill rotWithShape="1">
          <a:blip r:embed="rId3">
            <a:alphaModFix/>
          </a:blip>
          <a:srcRect l="6323" t="43370" r="28931" b="50001"/>
          <a:stretch/>
        </p:blipFill>
        <p:spPr>
          <a:xfrm>
            <a:off x="632011" y="2652133"/>
            <a:ext cx="7069533" cy="407160"/>
          </a:xfrm>
          <a:prstGeom prst="rect">
            <a:avLst/>
          </a:prstGeom>
          <a:noFill/>
          <a:ln>
            <a:noFill/>
          </a:ln>
        </p:spPr>
      </p:pic>
      <p:pic>
        <p:nvPicPr>
          <p:cNvPr id="1297" name="Google Shape;1297;p153"/>
          <p:cNvPicPr preferRelativeResize="0"/>
          <p:nvPr/>
        </p:nvPicPr>
        <p:blipFill rotWithShape="1">
          <a:blip r:embed="rId4">
            <a:alphaModFix/>
          </a:blip>
          <a:srcRect l="4169" t="46275" r="32940" b="12810"/>
          <a:stretch/>
        </p:blipFill>
        <p:spPr>
          <a:xfrm>
            <a:off x="508244" y="3173506"/>
            <a:ext cx="7667568" cy="2805953"/>
          </a:xfrm>
          <a:prstGeom prst="rect">
            <a:avLst/>
          </a:prstGeom>
          <a:noFill/>
          <a:ln>
            <a:noFill/>
          </a:ln>
        </p:spPr>
      </p:pic>
      <p:pic>
        <p:nvPicPr>
          <p:cNvPr id="1298" name="Google Shape;1298;p153"/>
          <p:cNvPicPr preferRelativeResize="0"/>
          <p:nvPr/>
        </p:nvPicPr>
        <p:blipFill rotWithShape="1">
          <a:blip r:embed="rId4">
            <a:alphaModFix/>
          </a:blip>
          <a:srcRect l="46544" t="70850" r="50000" b="24465"/>
          <a:stretch/>
        </p:blipFill>
        <p:spPr>
          <a:xfrm>
            <a:off x="1801906" y="4769224"/>
            <a:ext cx="421342" cy="32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304" name="Google Shape;1304;p154"/>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305" name="Google Shape;1305;p154"/>
          <p:cNvSpPr txBox="1"/>
          <p:nvPr/>
        </p:nvSpPr>
        <p:spPr>
          <a:xfrm>
            <a:off x="497540" y="1525480"/>
            <a:ext cx="10035989"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Policy-based:</a:t>
            </a:r>
            <a:endParaRPr/>
          </a:p>
        </p:txBody>
      </p:sp>
      <p:sp>
        <p:nvSpPr>
          <p:cNvPr id="1306" name="Google Shape;1306;p154"/>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1307;p154"/>
          <p:cNvSpPr txBox="1"/>
          <p:nvPr/>
        </p:nvSpPr>
        <p:spPr>
          <a:xfrm>
            <a:off x="508244" y="1937556"/>
            <a:ext cx="510539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Goal is to reach room 5 lets start from room 3</a:t>
            </a:r>
            <a:endParaRPr/>
          </a:p>
        </p:txBody>
      </p:sp>
      <p:pic>
        <p:nvPicPr>
          <p:cNvPr id="1308" name="Google Shape;1308;p154"/>
          <p:cNvPicPr preferRelativeResize="0"/>
          <p:nvPr/>
        </p:nvPicPr>
        <p:blipFill rotWithShape="1">
          <a:blip r:embed="rId3">
            <a:alphaModFix/>
          </a:blip>
          <a:srcRect l="4169" t="46275" r="32940" b="12810"/>
          <a:stretch/>
        </p:blipFill>
        <p:spPr>
          <a:xfrm>
            <a:off x="508244" y="3173506"/>
            <a:ext cx="7667568" cy="2805953"/>
          </a:xfrm>
          <a:prstGeom prst="rect">
            <a:avLst/>
          </a:prstGeom>
          <a:noFill/>
          <a:ln>
            <a:noFill/>
          </a:ln>
        </p:spPr>
      </p:pic>
      <p:pic>
        <p:nvPicPr>
          <p:cNvPr id="1309" name="Google Shape;1309;p154"/>
          <p:cNvPicPr preferRelativeResize="0"/>
          <p:nvPr/>
        </p:nvPicPr>
        <p:blipFill rotWithShape="1">
          <a:blip r:embed="rId3">
            <a:alphaModFix/>
          </a:blip>
          <a:srcRect l="67133" t="40122" r="7793" b="17394"/>
          <a:stretch/>
        </p:blipFill>
        <p:spPr>
          <a:xfrm>
            <a:off x="8626791" y="3065930"/>
            <a:ext cx="3056965" cy="2913529"/>
          </a:xfrm>
          <a:prstGeom prst="rect">
            <a:avLst/>
          </a:prstGeom>
          <a:noFill/>
          <a:ln>
            <a:noFill/>
          </a:ln>
        </p:spPr>
      </p:pic>
      <p:pic>
        <p:nvPicPr>
          <p:cNvPr id="1310" name="Google Shape;1310;p154"/>
          <p:cNvPicPr preferRelativeResize="0"/>
          <p:nvPr/>
        </p:nvPicPr>
        <p:blipFill rotWithShape="1">
          <a:blip r:embed="rId3">
            <a:alphaModFix/>
          </a:blip>
          <a:srcRect l="4169" t="37648" r="32940" b="57515"/>
          <a:stretch/>
        </p:blipFill>
        <p:spPr>
          <a:xfrm>
            <a:off x="228599" y="2515383"/>
            <a:ext cx="7667568" cy="33169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Reinforcement Learning</a:t>
            </a:r>
            <a:endParaRPr/>
          </a:p>
        </p:txBody>
      </p:sp>
      <p:sp>
        <p:nvSpPr>
          <p:cNvPr id="1316" name="Google Shape;1316;p155"/>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Approaches to implement Reinforcement Learning</a:t>
            </a:r>
            <a:endParaRPr sz="1600" b="1">
              <a:solidFill>
                <a:srgbClr val="2F5496"/>
              </a:solidFill>
              <a:latin typeface="Arial"/>
              <a:ea typeface="Arial"/>
              <a:cs typeface="Arial"/>
              <a:sym typeface="Arial"/>
            </a:endParaRPr>
          </a:p>
        </p:txBody>
      </p:sp>
      <p:sp>
        <p:nvSpPr>
          <p:cNvPr id="1317" name="Google Shape;1317;p155"/>
          <p:cNvSpPr txBox="1"/>
          <p:nvPr/>
        </p:nvSpPr>
        <p:spPr>
          <a:xfrm>
            <a:off x="497540" y="1525480"/>
            <a:ext cx="10035989" cy="86357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Model-based</a:t>
            </a:r>
            <a:r>
              <a:rPr lang="en-US" sz="1600">
                <a:solidFill>
                  <a:srgbClr val="595959"/>
                </a:solidFill>
                <a:highlight>
                  <a:srgbClr val="FFFFFF"/>
                </a:highlight>
                <a:latin typeface="Arial"/>
                <a:ea typeface="Arial"/>
                <a:cs typeface="Arial"/>
                <a:sym typeface="Arial"/>
              </a:rPr>
              <a:t>: In the model-based approach, a virtual model is created for the environment, and the agent explores that environment to learn it. There is no solution or algorithm for this approach because the model representation is different for each environment</a:t>
            </a:r>
            <a:endParaRPr sz="1600">
              <a:solidFill>
                <a:srgbClr val="595959"/>
              </a:solidFill>
              <a:highlight>
                <a:srgbClr val="FFFFFF"/>
              </a:highlight>
              <a:latin typeface="Arial"/>
              <a:ea typeface="Arial"/>
              <a:cs typeface="Arial"/>
              <a:sym typeface="Arial"/>
            </a:endParaRPr>
          </a:p>
        </p:txBody>
      </p:sp>
      <p:sp>
        <p:nvSpPr>
          <p:cNvPr id="1318" name="Google Shape;1318;p155"/>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56"/>
          <p:cNvSpPr txBox="1">
            <a:spLocks noGrp="1"/>
          </p:cNvSpPr>
          <p:nvPr>
            <p:ph type="title"/>
          </p:nvPr>
        </p:nvSpPr>
        <p:spPr>
          <a:xfrm>
            <a:off x="1492129" y="1187419"/>
            <a:ext cx="9214339" cy="208792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8000"/>
              <a:buFont typeface="Arial"/>
              <a:buNone/>
            </a:pPr>
            <a:r>
              <a:rPr lang="en-US"/>
              <a:t>TIMESERIES</a:t>
            </a:r>
            <a:br>
              <a:rPr lang="en-US"/>
            </a:br>
            <a:r>
              <a:rPr lang="en-US">
                <a:solidFill>
                  <a:schemeClr val="lt1"/>
                </a:solidFill>
              </a:rPr>
              <a:t>ANALYSIS</a:t>
            </a:r>
            <a:endParaRPr>
              <a:solidFill>
                <a:schemeClr val="lt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29" name="Google Shape;1329;p157"/>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Timeseries Analysis</a:t>
            </a:r>
            <a:endParaRPr sz="1600" b="1">
              <a:solidFill>
                <a:srgbClr val="2F5496"/>
              </a:solidFill>
              <a:latin typeface="Arial"/>
              <a:ea typeface="Arial"/>
              <a:cs typeface="Arial"/>
              <a:sym typeface="Arial"/>
            </a:endParaRPr>
          </a:p>
        </p:txBody>
      </p:sp>
      <p:sp>
        <p:nvSpPr>
          <p:cNvPr id="1330" name="Google Shape;1330;p157"/>
          <p:cNvSpPr txBox="1"/>
          <p:nvPr/>
        </p:nvSpPr>
        <p:spPr>
          <a:xfrm>
            <a:off x="497540" y="1525480"/>
            <a:ext cx="10035989" cy="285475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Timeseries is a collection of data points collected at constant time intervals. These are analyzed to determine the long-term trend so as to forecast the future or perform some other form of analysis.</a:t>
            </a:r>
            <a:endParaRPr/>
          </a:p>
          <a:p>
            <a:pPr marL="0" marR="0" lvl="0" indent="0" algn="l" rtl="0">
              <a:lnSpc>
                <a:spcPct val="107000"/>
              </a:lnSpc>
              <a:spcBef>
                <a:spcPts val="80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It is time dependent. So, the basic assumption of a linear regression model that the observations are independent doesn’t hold in this case</a:t>
            </a:r>
            <a:endParaRPr/>
          </a:p>
          <a:p>
            <a:pPr marL="0" marR="0" lvl="0" indent="0" algn="l" rtl="0">
              <a:lnSpc>
                <a:spcPct val="107000"/>
              </a:lnSpc>
              <a:spcBef>
                <a:spcPts val="80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Along with an increasing or decreasing trend, most TS have some form of seasonality trends, i.e., variations specific to a particular time frame. For example, if you see the sales of a woolen jacket over time, you will invariably find higher sales in winter seasons</a:t>
            </a:r>
            <a:endParaRPr/>
          </a:p>
        </p:txBody>
      </p:sp>
      <p:sp>
        <p:nvSpPr>
          <p:cNvPr id="1331" name="Google Shape;1331;p157"/>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30" name="Google Shape;130;p12"/>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Machine Learning</a:t>
            </a:r>
            <a:endParaRPr/>
          </a:p>
        </p:txBody>
      </p:sp>
      <p:sp>
        <p:nvSpPr>
          <p:cNvPr id="131" name="Google Shape;131;p12"/>
          <p:cNvSpPr txBox="1"/>
          <p:nvPr/>
        </p:nvSpPr>
        <p:spPr>
          <a:xfrm>
            <a:off x="342002" y="1453261"/>
            <a:ext cx="10955045"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What is Reinforcement Learning?</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In this approach, machine learning models are trained to make a series of decisions based on the rewards and feedback they receive for their actions. The machine learns to achieve a goal in complex and uncertain situations and is rewarded each time it achieves it during the learning period. </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Reinforcement learning is different from supervised learning in the sense that there is no answer available, so the reinforcement agent decides the steps to perform a task. The machine learns from its own experiences when there is no training data set present.</a:t>
            </a:r>
            <a:endParaRPr/>
          </a:p>
        </p:txBody>
      </p:sp>
      <p:pic>
        <p:nvPicPr>
          <p:cNvPr id="132" name="Google Shape;132;p12"/>
          <p:cNvPicPr preferRelativeResize="0"/>
          <p:nvPr/>
        </p:nvPicPr>
        <p:blipFill>
          <a:blip r:embed="rId3">
            <a:alphaModFix/>
          </a:blip>
          <a:stretch>
            <a:fillRect/>
          </a:stretch>
        </p:blipFill>
        <p:spPr>
          <a:xfrm>
            <a:off x="2416375" y="3592268"/>
            <a:ext cx="5143500" cy="20955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37" name="Google Shape;1337;p158"/>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Loading and Handling Time Series in Pandas</a:t>
            </a:r>
            <a:endParaRPr sz="1600" b="1">
              <a:solidFill>
                <a:srgbClr val="2F5496"/>
              </a:solidFill>
              <a:latin typeface="Arial"/>
              <a:ea typeface="Arial"/>
              <a:cs typeface="Arial"/>
              <a:sym typeface="Arial"/>
            </a:endParaRPr>
          </a:p>
        </p:txBody>
      </p:sp>
      <p:sp>
        <p:nvSpPr>
          <p:cNvPr id="1338" name="Google Shape;1338;p158"/>
          <p:cNvSpPr/>
          <p:nvPr/>
        </p:nvSpPr>
        <p:spPr>
          <a:xfrm>
            <a:off x="-56600" y="2845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39" name="Google Shape;1339;p158"/>
          <p:cNvPicPr preferRelativeResize="0"/>
          <p:nvPr/>
        </p:nvPicPr>
        <p:blipFill rotWithShape="1">
          <a:blip r:embed="rId3">
            <a:alphaModFix/>
          </a:blip>
          <a:srcRect l="23096"/>
          <a:stretch/>
        </p:blipFill>
        <p:spPr>
          <a:xfrm>
            <a:off x="508244" y="2092011"/>
            <a:ext cx="4876800" cy="2806263"/>
          </a:xfrm>
          <a:prstGeom prst="rect">
            <a:avLst/>
          </a:prstGeom>
          <a:noFill/>
          <a:ln>
            <a:noFill/>
          </a:ln>
        </p:spPr>
      </p:pic>
      <p:pic>
        <p:nvPicPr>
          <p:cNvPr id="1340" name="Google Shape;1340;p158"/>
          <p:cNvPicPr preferRelativeResize="0"/>
          <p:nvPr/>
        </p:nvPicPr>
        <p:blipFill rotWithShape="1">
          <a:blip r:embed="rId4">
            <a:alphaModFix/>
          </a:blip>
          <a:srcRect/>
          <a:stretch/>
        </p:blipFill>
        <p:spPr>
          <a:xfrm>
            <a:off x="6478026" y="1553467"/>
            <a:ext cx="5205730" cy="430403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46" name="Google Shape;1346;p159"/>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Check Stationarity of a Time Series?</a:t>
            </a:r>
            <a:endParaRPr sz="1600" b="1">
              <a:solidFill>
                <a:srgbClr val="2F5496"/>
              </a:solidFill>
              <a:latin typeface="Arial"/>
              <a:ea typeface="Arial"/>
              <a:cs typeface="Arial"/>
              <a:sym typeface="Arial"/>
            </a:endParaRPr>
          </a:p>
        </p:txBody>
      </p:sp>
      <p:sp>
        <p:nvSpPr>
          <p:cNvPr id="1347" name="Google Shape;1347;p159"/>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8" name="Google Shape;1348;p159"/>
          <p:cNvSpPr txBox="1"/>
          <p:nvPr/>
        </p:nvSpPr>
        <p:spPr>
          <a:xfrm>
            <a:off x="508243" y="1789837"/>
            <a:ext cx="961291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 TS is said to be stationary if its statistical properties such as mean, variance remain constant over time. But why is it important? Most of the TS models work on the assumption that the TS is stationary. Intuitively, we can say that if a TS has a particular behaviour over time, there is a very high probability that it will follow the same in the future. </a:t>
            </a:r>
            <a:endParaRPr/>
          </a:p>
        </p:txBody>
      </p:sp>
      <p:sp>
        <p:nvSpPr>
          <p:cNvPr id="1349" name="Google Shape;1349;p159"/>
          <p:cNvSpPr txBox="1"/>
          <p:nvPr/>
        </p:nvSpPr>
        <p:spPr>
          <a:xfrm>
            <a:off x="508243" y="3365410"/>
            <a:ext cx="9612910"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Two methods to check the stationarity</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Plotting Rolling Statistics</a:t>
            </a:r>
            <a:r>
              <a:rPr lang="en-US" sz="1600">
                <a:solidFill>
                  <a:srgbClr val="595959"/>
                </a:solidFill>
                <a:latin typeface="Arial"/>
                <a:ea typeface="Arial"/>
                <a:cs typeface="Arial"/>
                <a:sym typeface="Arial"/>
              </a:rPr>
              <a:t>: We can plot the moving average or moving variance and see if it varies with time. By moving average/variance I mean that at any instant ‘t’, we’ll take the average/variance of the last year, i.e., last 12 months. But again, this is more of a visual technique.</a:t>
            </a:r>
            <a:endParaRPr/>
          </a:p>
          <a:p>
            <a:pPr marL="342900" marR="0" lvl="0" indent="-241300" algn="l" rtl="0">
              <a:spcBef>
                <a:spcPts val="0"/>
              </a:spcBef>
              <a:spcAft>
                <a:spcPts val="0"/>
              </a:spcAft>
              <a:buClr>
                <a:schemeClr val="dk1"/>
              </a:buClr>
              <a:buSzPts val="1600"/>
              <a:buFont typeface="Calibri"/>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Dickey-Fuller Test</a:t>
            </a:r>
            <a:r>
              <a:rPr lang="en-US" sz="1600">
                <a:solidFill>
                  <a:srgbClr val="595959"/>
                </a:solidFill>
                <a:latin typeface="Arial"/>
                <a:ea typeface="Arial"/>
                <a:cs typeface="Arial"/>
                <a:sym typeface="Arial"/>
              </a:rPr>
              <a:t>: This is one of the statistical tests for checking stationarity. Here the null hypothesis is that the TS is non-stationary. The test results comprise of a Test Statistic and some Critical Values for difference confidence levels. If the ‘Test Statistic’ is less than the ‘Critical Value’, we can reject the null hypothesis and say that the series is stationary.</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1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55" name="Google Shape;1355;p160"/>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Check Stationarity of a Time Series?</a:t>
            </a:r>
            <a:endParaRPr sz="1600" b="1">
              <a:solidFill>
                <a:srgbClr val="2F5496"/>
              </a:solidFill>
              <a:latin typeface="Arial"/>
              <a:ea typeface="Arial"/>
              <a:cs typeface="Arial"/>
              <a:sym typeface="Arial"/>
            </a:endParaRPr>
          </a:p>
        </p:txBody>
      </p:sp>
      <p:sp>
        <p:nvSpPr>
          <p:cNvPr id="1356" name="Google Shape;1356;p160"/>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7" name="Google Shape;1357;p160"/>
          <p:cNvSpPr txBox="1"/>
          <p:nvPr/>
        </p:nvSpPr>
        <p:spPr>
          <a:xfrm>
            <a:off x="6490446" y="1859340"/>
            <a:ext cx="445546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Though the variation in standard deviation is small, mean is clearly increasing with time, and this is not a stationary series. Also, the test statistic is way more than the critical values</a:t>
            </a:r>
            <a:endParaRPr sz="1600">
              <a:solidFill>
                <a:srgbClr val="595959"/>
              </a:solidFill>
              <a:latin typeface="Arial"/>
              <a:ea typeface="Arial"/>
              <a:cs typeface="Arial"/>
              <a:sym typeface="Arial"/>
            </a:endParaRPr>
          </a:p>
        </p:txBody>
      </p:sp>
      <p:pic>
        <p:nvPicPr>
          <p:cNvPr id="1358" name="Google Shape;1358;p160"/>
          <p:cNvPicPr preferRelativeResize="0"/>
          <p:nvPr/>
        </p:nvPicPr>
        <p:blipFill rotWithShape="1">
          <a:blip r:embed="rId3">
            <a:alphaModFix/>
          </a:blip>
          <a:srcRect/>
          <a:stretch/>
        </p:blipFill>
        <p:spPr>
          <a:xfrm>
            <a:off x="609115" y="1478112"/>
            <a:ext cx="5218430" cy="485203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6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64" name="Google Shape;1364;p161"/>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365" name="Google Shape;1365;p16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6" name="Google Shape;1366;p161"/>
          <p:cNvSpPr txBox="1"/>
          <p:nvPr/>
        </p:nvSpPr>
        <p:spPr>
          <a:xfrm>
            <a:off x="508244" y="1760728"/>
            <a:ext cx="883023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There are 2 major reasons behind non-stationarity of a TS: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1. Trend – varying mean over time. For eg, in this case we saw that on average, the number of passengers was growing over time.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2. Seasonality – variations at specific timeframes. e.g., people might tend to buy cars in a particular month because of pay increment or festivals.</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72" name="Google Shape;1372;p162"/>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373" name="Google Shape;1373;p162"/>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4" name="Google Shape;1374;p162"/>
          <p:cNvSpPr txBox="1"/>
          <p:nvPr/>
        </p:nvSpPr>
        <p:spPr>
          <a:xfrm>
            <a:off x="508244" y="1570435"/>
            <a:ext cx="883023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Estimating &amp; Eliminating Trend</a:t>
            </a:r>
            <a:endParaRPr/>
          </a:p>
        </p:txBody>
      </p:sp>
      <p:pic>
        <p:nvPicPr>
          <p:cNvPr id="1375" name="Google Shape;1375;p162"/>
          <p:cNvPicPr preferRelativeResize="0"/>
          <p:nvPr/>
        </p:nvPicPr>
        <p:blipFill rotWithShape="1">
          <a:blip r:embed="rId3">
            <a:alphaModFix/>
          </a:blip>
          <a:srcRect/>
          <a:stretch/>
        </p:blipFill>
        <p:spPr>
          <a:xfrm>
            <a:off x="621739" y="2360752"/>
            <a:ext cx="5175250" cy="258826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81" name="Google Shape;1381;p16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382" name="Google Shape;1382;p163"/>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3" name="Google Shape;1383;p163"/>
          <p:cNvSpPr txBox="1"/>
          <p:nvPr/>
        </p:nvSpPr>
        <p:spPr>
          <a:xfrm>
            <a:off x="508244" y="1570435"/>
            <a:ext cx="883023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Estimating &amp; Eliminating Trend</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Moving average</a:t>
            </a:r>
            <a:endParaRPr/>
          </a:p>
        </p:txBody>
      </p:sp>
      <p:pic>
        <p:nvPicPr>
          <p:cNvPr id="1384" name="Google Shape;1384;p163"/>
          <p:cNvPicPr preferRelativeResize="0"/>
          <p:nvPr/>
        </p:nvPicPr>
        <p:blipFill rotWithShape="1">
          <a:blip r:embed="rId3">
            <a:alphaModFix/>
          </a:blip>
          <a:srcRect/>
          <a:stretch/>
        </p:blipFill>
        <p:spPr>
          <a:xfrm>
            <a:off x="5548817" y="1455677"/>
            <a:ext cx="5253990" cy="440182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90" name="Google Shape;1390;p164"/>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391" name="Google Shape;1391;p164"/>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2" name="Google Shape;1392;p164"/>
          <p:cNvSpPr txBox="1"/>
          <p:nvPr/>
        </p:nvSpPr>
        <p:spPr>
          <a:xfrm>
            <a:off x="508244" y="1570435"/>
            <a:ext cx="8830235"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Estimating &amp; Eliminating Trend</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Weighted Moving average</a:t>
            </a:r>
            <a:endParaRPr/>
          </a:p>
        </p:txBody>
      </p:sp>
      <p:pic>
        <p:nvPicPr>
          <p:cNvPr id="1393" name="Google Shape;1393;p164"/>
          <p:cNvPicPr preferRelativeResize="0"/>
          <p:nvPr/>
        </p:nvPicPr>
        <p:blipFill rotWithShape="1">
          <a:blip r:embed="rId3">
            <a:alphaModFix/>
          </a:blip>
          <a:srcRect/>
          <a:stretch/>
        </p:blipFill>
        <p:spPr>
          <a:xfrm>
            <a:off x="5422844" y="1468269"/>
            <a:ext cx="5219065" cy="426212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6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399" name="Google Shape;1399;p165"/>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400" name="Google Shape;1400;p165"/>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1" name="Google Shape;1401;p165"/>
          <p:cNvSpPr txBox="1"/>
          <p:nvPr/>
        </p:nvSpPr>
        <p:spPr>
          <a:xfrm>
            <a:off x="508244" y="1570435"/>
            <a:ext cx="419822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Eliminating Trend and Seasonality</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Differencing</a:t>
            </a:r>
            <a:endParaRPr/>
          </a:p>
        </p:txBody>
      </p:sp>
      <p:pic>
        <p:nvPicPr>
          <p:cNvPr id="1402" name="Google Shape;1402;p165"/>
          <p:cNvPicPr preferRelativeResize="0"/>
          <p:nvPr/>
        </p:nvPicPr>
        <p:blipFill rotWithShape="1">
          <a:blip r:embed="rId3">
            <a:alphaModFix/>
          </a:blip>
          <a:srcRect/>
          <a:stretch/>
        </p:blipFill>
        <p:spPr>
          <a:xfrm>
            <a:off x="5505845" y="806822"/>
            <a:ext cx="5356428" cy="5632973"/>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08" name="Google Shape;1408;p166"/>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How to make a Time Series Stationary?</a:t>
            </a:r>
            <a:endParaRPr sz="1600" b="1">
              <a:solidFill>
                <a:srgbClr val="2F5496"/>
              </a:solidFill>
              <a:latin typeface="Arial"/>
              <a:ea typeface="Arial"/>
              <a:cs typeface="Arial"/>
              <a:sym typeface="Arial"/>
            </a:endParaRPr>
          </a:p>
        </p:txBody>
      </p:sp>
      <p:sp>
        <p:nvSpPr>
          <p:cNvPr id="1409" name="Google Shape;1409;p166"/>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0" name="Google Shape;1410;p166"/>
          <p:cNvSpPr txBox="1"/>
          <p:nvPr/>
        </p:nvSpPr>
        <p:spPr>
          <a:xfrm>
            <a:off x="508244" y="1570435"/>
            <a:ext cx="4198227"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Eliminating Trend and Seasonality</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Decomposing</a:t>
            </a:r>
            <a:endParaRPr/>
          </a:p>
        </p:txBody>
      </p:sp>
      <p:pic>
        <p:nvPicPr>
          <p:cNvPr id="1411" name="Google Shape;1411;p166"/>
          <p:cNvPicPr preferRelativeResize="0"/>
          <p:nvPr/>
        </p:nvPicPr>
        <p:blipFill rotWithShape="1">
          <a:blip r:embed="rId3">
            <a:alphaModFix/>
          </a:blip>
          <a:srcRect/>
          <a:stretch/>
        </p:blipFill>
        <p:spPr>
          <a:xfrm>
            <a:off x="5506870" y="960162"/>
            <a:ext cx="5176520" cy="533463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17" name="Google Shape;1417;p167"/>
          <p:cNvSpPr txBox="1"/>
          <p:nvPr/>
        </p:nvSpPr>
        <p:spPr>
          <a:xfrm>
            <a:off x="508245" y="1000503"/>
            <a:ext cx="4798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Forecasting a Time Series</a:t>
            </a:r>
            <a:endParaRPr sz="1600" b="1">
              <a:solidFill>
                <a:srgbClr val="2F5496"/>
              </a:solidFill>
              <a:latin typeface="Arial"/>
              <a:ea typeface="Arial"/>
              <a:cs typeface="Arial"/>
              <a:sym typeface="Arial"/>
            </a:endParaRPr>
          </a:p>
        </p:txBody>
      </p:sp>
      <p:sp>
        <p:nvSpPr>
          <p:cNvPr id="1418" name="Google Shape;1418;p167"/>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9" name="Google Shape;1419;p167"/>
          <p:cNvSpPr txBox="1"/>
          <p:nvPr/>
        </p:nvSpPr>
        <p:spPr>
          <a:xfrm>
            <a:off x="432830" y="1369835"/>
            <a:ext cx="8178556" cy="37856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595959"/>
                </a:solidFill>
                <a:latin typeface="Arial"/>
                <a:ea typeface="Arial"/>
                <a:cs typeface="Arial"/>
                <a:sym typeface="Arial"/>
              </a:rPr>
              <a:t>ARIMA</a:t>
            </a:r>
            <a:r>
              <a:rPr lang="en-US" sz="1600" dirty="0">
                <a:solidFill>
                  <a:srgbClr val="595959"/>
                </a:solidFill>
                <a:latin typeface="Arial"/>
                <a:ea typeface="Arial"/>
                <a:cs typeface="Arial"/>
                <a:sym typeface="Arial"/>
              </a:rPr>
              <a:t> stands for Auto-Regressive Integrated Moving Averages. The ARIMA forecasting for a stationary time series is nothing but a linear (like a linear regression) equation. The predictors depend on the parameters (</a:t>
            </a:r>
            <a:r>
              <a:rPr lang="en-US" sz="1600" dirty="0" err="1">
                <a:solidFill>
                  <a:srgbClr val="595959"/>
                </a:solidFill>
                <a:latin typeface="Arial"/>
                <a:ea typeface="Arial"/>
                <a:cs typeface="Arial"/>
                <a:sym typeface="Arial"/>
              </a:rPr>
              <a:t>p,d,q</a:t>
            </a:r>
            <a:r>
              <a:rPr lang="en-US" sz="1600" dirty="0">
                <a:solidFill>
                  <a:srgbClr val="595959"/>
                </a:solidFill>
                <a:latin typeface="Arial"/>
                <a:ea typeface="Arial"/>
                <a:cs typeface="Arial"/>
                <a:sym typeface="Arial"/>
              </a:rPr>
              <a:t>) of the ARIMA model:</a:t>
            </a:r>
            <a:endParaRPr dirty="0"/>
          </a:p>
          <a:p>
            <a:pPr marL="0" marR="0" lvl="0" indent="0" algn="l" rtl="0">
              <a:spcBef>
                <a:spcPts val="0"/>
              </a:spcBef>
              <a:spcAft>
                <a:spcPts val="0"/>
              </a:spcAft>
              <a:buNone/>
            </a:pPr>
            <a:endParaRPr sz="1600" dirty="0">
              <a:solidFill>
                <a:srgbClr val="595959"/>
              </a:solidFill>
              <a:latin typeface="Arial"/>
              <a:ea typeface="Arial"/>
              <a:cs typeface="Arial"/>
              <a:sym typeface="Arial"/>
            </a:endParaRPr>
          </a:p>
          <a:p>
            <a:pPr marL="342900" marR="0" lvl="0" indent="-342900" algn="l" rtl="0">
              <a:spcBef>
                <a:spcPts val="0"/>
              </a:spcBef>
              <a:spcAft>
                <a:spcPts val="0"/>
              </a:spcAft>
              <a:buClr>
                <a:srgbClr val="595959"/>
              </a:buClr>
              <a:buSzPts val="1600"/>
              <a:buFont typeface="Arial"/>
              <a:buAutoNum type="arabicPeriod"/>
            </a:pPr>
            <a:r>
              <a:rPr lang="en-US" sz="1600" dirty="0">
                <a:solidFill>
                  <a:srgbClr val="595959"/>
                </a:solidFill>
                <a:latin typeface="Arial"/>
                <a:ea typeface="Arial"/>
                <a:cs typeface="Arial"/>
                <a:sym typeface="Arial"/>
              </a:rPr>
              <a:t>Number of AR (Auto-Regressive) terms (p): AR terms are just lags of dependent variable. For instance, if p is 5, the predictors for x(t) will be x(t-1)….x(t-5).</a:t>
            </a:r>
            <a:endParaRPr dirty="0"/>
          </a:p>
          <a:p>
            <a:pPr marL="342900" marR="0" lvl="0" indent="-241300" algn="l" rtl="0">
              <a:spcBef>
                <a:spcPts val="0"/>
              </a:spcBef>
              <a:spcAft>
                <a:spcPts val="0"/>
              </a:spcAft>
              <a:buClr>
                <a:schemeClr val="dk1"/>
              </a:buClr>
              <a:buSzPts val="1600"/>
              <a:buFont typeface="Calibri"/>
              <a:buNone/>
            </a:pPr>
            <a:endParaRPr sz="1600" dirty="0">
              <a:solidFill>
                <a:srgbClr val="595959"/>
              </a:solidFill>
              <a:latin typeface="Arial"/>
              <a:ea typeface="Arial"/>
              <a:cs typeface="Arial"/>
              <a:sym typeface="Arial"/>
            </a:endParaRPr>
          </a:p>
          <a:p>
            <a:pPr marL="342900" marR="0" lvl="0" indent="-342900" algn="l" rtl="0">
              <a:spcBef>
                <a:spcPts val="0"/>
              </a:spcBef>
              <a:spcAft>
                <a:spcPts val="0"/>
              </a:spcAft>
              <a:buClr>
                <a:srgbClr val="595959"/>
              </a:buClr>
              <a:buSzPts val="1600"/>
              <a:buFont typeface="Calibri"/>
              <a:buAutoNum type="arabicPeriod"/>
            </a:pPr>
            <a:r>
              <a:rPr lang="en-US" sz="1600" dirty="0">
                <a:solidFill>
                  <a:srgbClr val="595959"/>
                </a:solidFill>
                <a:latin typeface="Arial"/>
                <a:ea typeface="Arial"/>
                <a:cs typeface="Arial"/>
                <a:sym typeface="Arial"/>
              </a:rPr>
              <a:t>Number of MA (Moving Average) terms (q): MA terms are lagged forecast errors in prediction equation. For instance, if q is 5, the predictors for x(t) will be e(t-1)….e(t-5) where e(</a:t>
            </a:r>
            <a:r>
              <a:rPr lang="en-US" sz="1600" dirty="0" err="1">
                <a:solidFill>
                  <a:srgbClr val="595959"/>
                </a:solidFill>
                <a:latin typeface="Arial"/>
                <a:ea typeface="Arial"/>
                <a:cs typeface="Arial"/>
                <a:sym typeface="Arial"/>
              </a:rPr>
              <a:t>i</a:t>
            </a:r>
            <a:r>
              <a:rPr lang="en-US" sz="1600" dirty="0">
                <a:solidFill>
                  <a:srgbClr val="595959"/>
                </a:solidFill>
                <a:latin typeface="Arial"/>
                <a:ea typeface="Arial"/>
                <a:cs typeface="Arial"/>
                <a:sym typeface="Arial"/>
              </a:rPr>
              <a:t>) is the difference between the moving average at the instant and actual value.</a:t>
            </a:r>
            <a:endParaRPr dirty="0"/>
          </a:p>
          <a:p>
            <a:pPr marL="342900" marR="0" lvl="0" indent="-241300" algn="l" rtl="0">
              <a:spcBef>
                <a:spcPts val="0"/>
              </a:spcBef>
              <a:spcAft>
                <a:spcPts val="0"/>
              </a:spcAft>
              <a:buClr>
                <a:schemeClr val="dk1"/>
              </a:buClr>
              <a:buSzPts val="1600"/>
              <a:buFont typeface="Calibri"/>
              <a:buNone/>
            </a:pPr>
            <a:endParaRPr sz="1600" dirty="0">
              <a:solidFill>
                <a:srgbClr val="595959"/>
              </a:solidFill>
              <a:latin typeface="Arial"/>
              <a:ea typeface="Arial"/>
              <a:cs typeface="Arial"/>
              <a:sym typeface="Arial"/>
            </a:endParaRPr>
          </a:p>
          <a:p>
            <a:pPr marL="342900" marR="0" lvl="0" indent="-342900" algn="l" rtl="0">
              <a:spcBef>
                <a:spcPts val="0"/>
              </a:spcBef>
              <a:spcAft>
                <a:spcPts val="0"/>
              </a:spcAft>
              <a:buClr>
                <a:srgbClr val="595959"/>
              </a:buClr>
              <a:buSzPts val="1600"/>
              <a:buFont typeface="Calibri"/>
              <a:buAutoNum type="arabicPeriod"/>
            </a:pPr>
            <a:r>
              <a:rPr lang="en-US" sz="1600" dirty="0">
                <a:solidFill>
                  <a:srgbClr val="595959"/>
                </a:solidFill>
                <a:latin typeface="Arial"/>
                <a:ea typeface="Arial"/>
                <a:cs typeface="Arial"/>
                <a:sym typeface="Arial"/>
              </a:rPr>
              <a:t>Number of Differences (d): These are the number of nonseasonal differences, i.e., in this case we took the first order difference. So, either we can pass that variable and put d=0 or pass the original variable and put d=1. Both will generate same results</a:t>
            </a:r>
            <a:endParaRPr dirty="0"/>
          </a:p>
        </p:txBody>
      </p:sp>
      <p:pic>
        <p:nvPicPr>
          <p:cNvPr id="2" name="Picture 1">
            <a:extLst>
              <a:ext uri="{FF2B5EF4-FFF2-40B4-BE49-F238E27FC236}">
                <a16:creationId xmlns:a16="http://schemas.microsoft.com/office/drawing/2014/main" id="{01790E20-2BE3-41DA-9B5E-0FAF14AB3355}"/>
              </a:ext>
            </a:extLst>
          </p:cNvPr>
          <p:cNvPicPr>
            <a:picLocks noChangeAspect="1"/>
          </p:cNvPicPr>
          <p:nvPr/>
        </p:nvPicPr>
        <p:blipFill rotWithShape="1">
          <a:blip r:embed="rId3"/>
          <a:srcRect b="51486"/>
          <a:stretch/>
        </p:blipFill>
        <p:spPr>
          <a:xfrm>
            <a:off x="2092752" y="5356086"/>
            <a:ext cx="5495826" cy="5014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39" name="Google Shape;139;p13"/>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Applications of Machine Learning</a:t>
            </a:r>
            <a:endParaRPr/>
          </a:p>
        </p:txBody>
      </p:sp>
      <p:sp>
        <p:nvSpPr>
          <p:cNvPr id="140" name="Google Shape;140;p13"/>
          <p:cNvSpPr txBox="1"/>
          <p:nvPr/>
        </p:nvSpPr>
        <p:spPr>
          <a:xfrm>
            <a:off x="342002" y="1328973"/>
            <a:ext cx="10955045" cy="47705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Facial recognition / Image recognition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most common application of machine learning is Facial Recognition, and the simplest example of this application is the iPhone X. There are a lot of use-cases of facial recognition, mostly for security purposes like identifying criminals, searching for missing individuals, aid forensic investigations, etc. Intelligent marketing, diagnose diseases, track attendance in schools, are some other uses.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Automatic Speech Recognition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Abbreviated as ASR, automatic speech recognition is used to convert speech into digital text. Its applications lie in authenticating users based on their voice and performing tasks based on the human voice inputs. Speech patterns and vocabulary are fed into the system to train the model.</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most common application in our day-to-day activities is the virtual personal assistants like Siri and Alexa.</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Financial Services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Machine learning has many use cases in Financial Services. Machine Learning algorithms prove to be excellent at detecting frauds by monitoring activities of each user and assess that if an attempted activity is typical of that user or not.</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Financial monitoring to detect money laundering activities is also a critical security use case of machine learning.</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Machine Learning also helps in making better trading decisions with the help of algorithms that can analyse thousands of data sources simultaneously. Credit scoring and underwriting are some of the other applications.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423"/>
        <p:cNvGrpSpPr/>
        <p:nvPr/>
      </p:nvGrpSpPr>
      <p:grpSpPr>
        <a:xfrm>
          <a:off x="0" y="0"/>
          <a:ext cx="0" cy="0"/>
          <a:chOff x="0" y="0"/>
          <a:chExt cx="0" cy="0"/>
        </a:xfrm>
      </p:grpSpPr>
      <p:sp>
        <p:nvSpPr>
          <p:cNvPr id="1424" name="Google Shape;1424;p1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25" name="Google Shape;1425;p168"/>
          <p:cNvSpPr txBox="1"/>
          <p:nvPr/>
        </p:nvSpPr>
        <p:spPr>
          <a:xfrm>
            <a:off x="508245" y="1000503"/>
            <a:ext cx="4798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Forecasting a Time Series</a:t>
            </a:r>
            <a:endParaRPr sz="1600" b="1">
              <a:solidFill>
                <a:srgbClr val="2F5496"/>
              </a:solidFill>
              <a:latin typeface="Arial"/>
              <a:ea typeface="Arial"/>
              <a:cs typeface="Arial"/>
              <a:sym typeface="Arial"/>
            </a:endParaRPr>
          </a:p>
        </p:txBody>
      </p:sp>
      <p:sp>
        <p:nvSpPr>
          <p:cNvPr id="1426" name="Google Shape;1426;p168"/>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7" name="Google Shape;1427;p168"/>
          <p:cNvSpPr txBox="1"/>
          <p:nvPr/>
        </p:nvSpPr>
        <p:spPr>
          <a:xfrm>
            <a:off x="508244" y="1570435"/>
            <a:ext cx="8178556" cy="259975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An importance concern here is how to determine the value of ‘p’ and ‘q’. We use two plots to determine these numbers. Let’s discuss them first.</a:t>
            </a:r>
            <a:endParaRPr sz="16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600" b="1">
                <a:solidFill>
                  <a:srgbClr val="595959"/>
                </a:solidFill>
                <a:latin typeface="Arial"/>
                <a:ea typeface="Arial"/>
                <a:cs typeface="Arial"/>
                <a:sym typeface="Arial"/>
              </a:rPr>
              <a:t>Autocorrelation Function (ACF): </a:t>
            </a:r>
            <a:r>
              <a:rPr lang="en-US" sz="1600">
                <a:solidFill>
                  <a:srgbClr val="595959"/>
                </a:solidFill>
                <a:latin typeface="Arial"/>
                <a:ea typeface="Arial"/>
                <a:cs typeface="Arial"/>
                <a:sym typeface="Arial"/>
              </a:rPr>
              <a:t>It is a measure of the correlation between the TS with a lagged version of itself. For instance, at lag 5, ACF would compare series at time instant ‘t1’…’t2’ with series at instant ‘t1-5’…’t2-5’ (t1-5 and t2 being end points).</a:t>
            </a:r>
            <a:endParaRPr sz="1600">
              <a:solidFill>
                <a:schemeClr val="dk1"/>
              </a:solidFill>
              <a:latin typeface="Calibri"/>
              <a:ea typeface="Calibri"/>
              <a:cs typeface="Calibri"/>
              <a:sym typeface="Calibri"/>
            </a:endParaRPr>
          </a:p>
          <a:p>
            <a:pPr marL="0" marR="0" lvl="0" indent="0" algn="l" rtl="0">
              <a:spcBef>
                <a:spcPts val="800"/>
              </a:spcBef>
              <a:spcAft>
                <a:spcPts val="0"/>
              </a:spcAft>
              <a:buNone/>
            </a:pPr>
            <a:r>
              <a:rPr lang="en-US" sz="1600" b="1">
                <a:solidFill>
                  <a:srgbClr val="595959"/>
                </a:solidFill>
                <a:latin typeface="Arial"/>
                <a:ea typeface="Arial"/>
                <a:cs typeface="Arial"/>
                <a:sym typeface="Arial"/>
              </a:rPr>
              <a:t>Partial Autocorrelation Function (PACF)</a:t>
            </a:r>
            <a:r>
              <a:rPr lang="en-US" sz="1600">
                <a:solidFill>
                  <a:srgbClr val="595959"/>
                </a:solidFill>
                <a:latin typeface="Arial"/>
                <a:ea typeface="Arial"/>
                <a:cs typeface="Arial"/>
                <a:sym typeface="Arial"/>
              </a:rPr>
              <a:t>: This measures the correlation between the TS with a lagged version of itself but after eliminating the variations already explained by the intervening comparisons. Eg at lag 5, it will check the correlation but remove the effects already explained by lags 1 to 4.</a:t>
            </a:r>
            <a:endParaRPr sz="1400">
              <a:solidFill>
                <a:srgbClr val="595959"/>
              </a:solidFill>
              <a:latin typeface="Arial"/>
              <a:ea typeface="Arial"/>
              <a:cs typeface="Arial"/>
              <a:sym typeface="Aria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1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33" name="Google Shape;1433;p169"/>
          <p:cNvSpPr txBox="1"/>
          <p:nvPr/>
        </p:nvSpPr>
        <p:spPr>
          <a:xfrm>
            <a:off x="508245" y="1000503"/>
            <a:ext cx="4798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Forecasting a Time Series</a:t>
            </a:r>
            <a:endParaRPr sz="1600" b="1">
              <a:solidFill>
                <a:srgbClr val="2F5496"/>
              </a:solidFill>
              <a:latin typeface="Arial"/>
              <a:ea typeface="Arial"/>
              <a:cs typeface="Arial"/>
              <a:sym typeface="Arial"/>
            </a:endParaRPr>
          </a:p>
        </p:txBody>
      </p:sp>
      <p:sp>
        <p:nvSpPr>
          <p:cNvPr id="1434" name="Google Shape;1434;p169"/>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p169"/>
          <p:cNvSpPr txBox="1"/>
          <p:nvPr/>
        </p:nvSpPr>
        <p:spPr>
          <a:xfrm>
            <a:off x="508244" y="1570435"/>
            <a:ext cx="8178556" cy="96616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An importance concern here is how to determine the value of ‘p’ and ‘q’. We use two plots to determine these numbers. Let’s discuss them first.</a:t>
            </a:r>
            <a:endParaRPr sz="1600">
              <a:solidFill>
                <a:schemeClr val="dk1"/>
              </a:solidFill>
              <a:latin typeface="Calibri"/>
              <a:ea typeface="Calibri"/>
              <a:cs typeface="Calibri"/>
              <a:sym typeface="Calibri"/>
            </a:endParaRPr>
          </a:p>
          <a:p>
            <a:pPr marL="0" marR="0" lvl="0" indent="0" algn="l" rtl="0">
              <a:lnSpc>
                <a:spcPct val="107000"/>
              </a:lnSpc>
              <a:spcBef>
                <a:spcPts val="800"/>
              </a:spcBef>
              <a:spcAft>
                <a:spcPts val="0"/>
              </a:spcAft>
              <a:buNone/>
            </a:pPr>
            <a:r>
              <a:rPr lang="en-US" sz="1600" b="1">
                <a:solidFill>
                  <a:srgbClr val="595959"/>
                </a:solidFill>
                <a:latin typeface="Arial"/>
                <a:ea typeface="Arial"/>
                <a:cs typeface="Arial"/>
                <a:sym typeface="Arial"/>
              </a:rPr>
              <a:t>Autocorrelation Function (ACF): </a:t>
            </a:r>
            <a:endParaRPr sz="1400">
              <a:solidFill>
                <a:srgbClr val="595959"/>
              </a:solidFill>
              <a:latin typeface="Arial"/>
              <a:ea typeface="Arial"/>
              <a:cs typeface="Arial"/>
              <a:sym typeface="Arial"/>
            </a:endParaRPr>
          </a:p>
        </p:txBody>
      </p:sp>
      <p:pic>
        <p:nvPicPr>
          <p:cNvPr id="1436" name="Google Shape;1436;p169"/>
          <p:cNvPicPr preferRelativeResize="0"/>
          <p:nvPr/>
        </p:nvPicPr>
        <p:blipFill rotWithShape="1">
          <a:blip r:embed="rId3">
            <a:alphaModFix/>
          </a:blip>
          <a:srcRect/>
          <a:stretch/>
        </p:blipFill>
        <p:spPr>
          <a:xfrm>
            <a:off x="331694" y="2647628"/>
            <a:ext cx="4458203" cy="3798182"/>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1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42" name="Google Shape;1442;p170"/>
          <p:cNvSpPr txBox="1"/>
          <p:nvPr/>
        </p:nvSpPr>
        <p:spPr>
          <a:xfrm>
            <a:off x="508245" y="1000503"/>
            <a:ext cx="4798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Forecasting a Time Series</a:t>
            </a:r>
            <a:endParaRPr sz="1600" b="1">
              <a:solidFill>
                <a:srgbClr val="2F5496"/>
              </a:solidFill>
              <a:latin typeface="Arial"/>
              <a:ea typeface="Arial"/>
              <a:cs typeface="Arial"/>
              <a:sym typeface="Arial"/>
            </a:endParaRPr>
          </a:p>
        </p:txBody>
      </p:sp>
      <p:sp>
        <p:nvSpPr>
          <p:cNvPr id="1443" name="Google Shape;1443;p170"/>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4" name="Google Shape;1444;p170"/>
          <p:cNvSpPr txBox="1"/>
          <p:nvPr/>
        </p:nvSpPr>
        <p:spPr>
          <a:xfrm>
            <a:off x="508244" y="1570435"/>
            <a:ext cx="8178556" cy="96808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latin typeface="Arial"/>
                <a:ea typeface="Arial"/>
                <a:cs typeface="Arial"/>
                <a:sym typeface="Arial"/>
              </a:rPr>
              <a:t>An importance concern here is how to determine the value of ‘p’ and ‘q’. We use two plots to determine these numbers. Let’s discuss them first.</a:t>
            </a:r>
            <a:endParaRPr sz="1600">
              <a:solidFill>
                <a:schemeClr val="dk1"/>
              </a:solidFill>
              <a:latin typeface="Calibri"/>
              <a:ea typeface="Calibri"/>
              <a:cs typeface="Calibri"/>
              <a:sym typeface="Calibri"/>
            </a:endParaRPr>
          </a:p>
          <a:p>
            <a:pPr marL="0" marR="0" lvl="0" indent="0" algn="l" rtl="0">
              <a:spcBef>
                <a:spcPts val="800"/>
              </a:spcBef>
              <a:spcAft>
                <a:spcPts val="0"/>
              </a:spcAft>
              <a:buNone/>
            </a:pPr>
            <a:r>
              <a:rPr lang="en-US" sz="1600" b="1">
                <a:solidFill>
                  <a:srgbClr val="595959"/>
                </a:solidFill>
                <a:latin typeface="Arial"/>
                <a:ea typeface="Arial"/>
                <a:cs typeface="Arial"/>
                <a:sym typeface="Arial"/>
              </a:rPr>
              <a:t>Partial Autocorrelation Function (PACF)</a:t>
            </a:r>
            <a:endParaRPr sz="1400">
              <a:solidFill>
                <a:srgbClr val="595959"/>
              </a:solidFill>
              <a:latin typeface="Arial"/>
              <a:ea typeface="Arial"/>
              <a:cs typeface="Arial"/>
              <a:sym typeface="Arial"/>
            </a:endParaRPr>
          </a:p>
        </p:txBody>
      </p:sp>
      <p:pic>
        <p:nvPicPr>
          <p:cNvPr id="1445" name="Google Shape;1445;p170"/>
          <p:cNvPicPr preferRelativeResize="0"/>
          <p:nvPr/>
        </p:nvPicPr>
        <p:blipFill rotWithShape="1">
          <a:blip r:embed="rId3">
            <a:alphaModFix/>
          </a:blip>
          <a:srcRect/>
          <a:stretch/>
        </p:blipFill>
        <p:spPr>
          <a:xfrm>
            <a:off x="228599" y="2739121"/>
            <a:ext cx="5191125" cy="356870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Timeseries Analysis</a:t>
            </a:r>
            <a:endParaRPr/>
          </a:p>
        </p:txBody>
      </p:sp>
      <p:sp>
        <p:nvSpPr>
          <p:cNvPr id="1451" name="Google Shape;1451;p171"/>
          <p:cNvSpPr txBox="1"/>
          <p:nvPr/>
        </p:nvSpPr>
        <p:spPr>
          <a:xfrm>
            <a:off x="508245" y="1000503"/>
            <a:ext cx="479886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Forecasting a Time Series</a:t>
            </a:r>
            <a:endParaRPr sz="1600" b="1">
              <a:solidFill>
                <a:srgbClr val="2F5496"/>
              </a:solidFill>
              <a:latin typeface="Arial"/>
              <a:ea typeface="Arial"/>
              <a:cs typeface="Arial"/>
              <a:sym typeface="Arial"/>
            </a:endParaRPr>
          </a:p>
        </p:txBody>
      </p:sp>
      <p:sp>
        <p:nvSpPr>
          <p:cNvPr id="1452" name="Google Shape;1452;p171"/>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3" name="Google Shape;1453;p171"/>
          <p:cNvSpPr txBox="1"/>
          <p:nvPr/>
        </p:nvSpPr>
        <p:spPr>
          <a:xfrm>
            <a:off x="508244" y="1570435"/>
            <a:ext cx="817855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ARIMA</a:t>
            </a:r>
            <a:endParaRPr sz="1600">
              <a:solidFill>
                <a:srgbClr val="595959"/>
              </a:solidFill>
              <a:latin typeface="Arial"/>
              <a:ea typeface="Arial"/>
              <a:cs typeface="Arial"/>
              <a:sym typeface="Arial"/>
            </a:endParaRPr>
          </a:p>
        </p:txBody>
      </p:sp>
      <p:pic>
        <p:nvPicPr>
          <p:cNvPr id="1454" name="Google Shape;1454;p171" descr="20. model both">
            <a:hlinkClick r:id="rId3"/>
          </p:cNvPr>
          <p:cNvPicPr preferRelativeResize="0"/>
          <p:nvPr/>
        </p:nvPicPr>
        <p:blipFill rotWithShape="1">
          <a:blip r:embed="rId4">
            <a:alphaModFix/>
          </a:blip>
          <a:srcRect/>
          <a:stretch/>
        </p:blipFill>
        <p:spPr>
          <a:xfrm>
            <a:off x="572937" y="2382977"/>
            <a:ext cx="5219065" cy="2566035"/>
          </a:xfrm>
          <a:prstGeom prst="rect">
            <a:avLst/>
          </a:prstGeom>
          <a:noFill/>
          <a:ln>
            <a:noFill/>
          </a:ln>
        </p:spPr>
      </p:pic>
      <p:pic>
        <p:nvPicPr>
          <p:cNvPr id="1455" name="Google Shape;1455;p171"/>
          <p:cNvPicPr preferRelativeResize="0"/>
          <p:nvPr/>
        </p:nvPicPr>
        <p:blipFill rotWithShape="1">
          <a:blip r:embed="rId5">
            <a:alphaModFix/>
          </a:blip>
          <a:srcRect/>
          <a:stretch/>
        </p:blipFill>
        <p:spPr>
          <a:xfrm>
            <a:off x="6096000" y="1539059"/>
            <a:ext cx="5341620" cy="430593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Unsupervised Learning Algorithm</a:t>
            </a:r>
            <a:endParaRPr/>
          </a:p>
        </p:txBody>
      </p:sp>
      <p:sp>
        <p:nvSpPr>
          <p:cNvPr id="1461" name="Google Shape;1461;p173"/>
          <p:cNvSpPr txBox="1"/>
          <p:nvPr/>
        </p:nvSpPr>
        <p:spPr>
          <a:xfrm>
            <a:off x="508244" y="1000503"/>
            <a:ext cx="815636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Common Dimensionality Reduction Techniques</a:t>
            </a:r>
            <a:endParaRPr sz="1600" b="1">
              <a:solidFill>
                <a:srgbClr val="2F5496"/>
              </a:solidFill>
              <a:latin typeface="Arial"/>
              <a:ea typeface="Arial"/>
              <a:cs typeface="Arial"/>
              <a:sym typeface="Arial"/>
            </a:endParaRPr>
          </a:p>
        </p:txBody>
      </p:sp>
      <p:sp>
        <p:nvSpPr>
          <p:cNvPr id="1462" name="Google Shape;1462;p173"/>
          <p:cNvSpPr txBox="1"/>
          <p:nvPr/>
        </p:nvSpPr>
        <p:spPr>
          <a:xfrm>
            <a:off x="508243" y="1525480"/>
            <a:ext cx="9532401" cy="44258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7. Factor Analysis</a:t>
            </a:r>
            <a:endParaRPr sz="1600">
              <a:solidFill>
                <a:schemeClr val="dk1"/>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In the Factor Analysis technique, variables are grouped by their correlations, i.e., all variables in a particular group will have a high correlation among themselves, but a low correlation with variables of other group(s). Here, each group is known as a factor. These factors are small as compared to the original dimensions of the data.</a:t>
            </a:r>
            <a:endParaRPr sz="1600">
              <a:solidFill>
                <a:srgbClr val="595959"/>
              </a:solidFill>
              <a:latin typeface="Arial"/>
              <a:ea typeface="Arial"/>
              <a:cs typeface="Arial"/>
              <a:sym typeface="Arial"/>
            </a:endParaRPr>
          </a:p>
          <a:p>
            <a:pPr marL="0" marR="0" lvl="0" indent="0" algn="l" rtl="0">
              <a:lnSpc>
                <a:spcPct val="107000"/>
              </a:lnSpc>
              <a:spcBef>
                <a:spcPts val="0"/>
              </a:spcBef>
              <a:spcAft>
                <a:spcPts val="0"/>
              </a:spcAft>
              <a:buNone/>
            </a:pPr>
            <a:endParaRPr sz="1600" b="1">
              <a:solidFill>
                <a:srgbClr val="595959"/>
              </a:solidFill>
              <a:highlight>
                <a:srgbClr val="FFFFFF"/>
              </a:highlight>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8. Principal Component Analysis (PCA)</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PCA is a technique which helps us in extracting a new set of variables from an existing large set of variables. These newly extracted variables are called Principal Components</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9. Independent Component Analysis</a:t>
            </a:r>
            <a:endParaRPr sz="1600">
              <a:solidFill>
                <a:schemeClr val="dk1"/>
              </a:solidFill>
              <a:latin typeface="Arial"/>
              <a:ea typeface="Arial"/>
              <a:cs typeface="Arial"/>
              <a:sym typeface="Arial"/>
            </a:endParaRPr>
          </a:p>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Independent Component Analysis (ICA) is based on information-theory and is also one of the most widely used dimensionality reduction techniques. The major difference between PCA and ICA is that PCA looks for uncorrelated factors while ICA looks for independent factors.</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If two variables are uncorrelated, it means there is no linear relation between them. If they are independent, it means they are not dependent on other variables.</a:t>
            </a:r>
            <a:endParaRPr sz="1400">
              <a:solidFill>
                <a:srgbClr val="595959"/>
              </a:solidFill>
              <a:latin typeface="Arial"/>
              <a:ea typeface="Arial"/>
              <a:cs typeface="Arial"/>
              <a:sym typeface="Arial"/>
            </a:endParaRPr>
          </a:p>
        </p:txBody>
      </p:sp>
      <p:sp>
        <p:nvSpPr>
          <p:cNvPr id="1463" name="Google Shape;1463;p173"/>
          <p:cNvSpPr/>
          <p:nvPr/>
        </p:nvSpPr>
        <p:spPr>
          <a:xfrm>
            <a:off x="0" y="0"/>
            <a:ext cx="12192000" cy="4572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174"/>
          <p:cNvSpPr txBox="1"/>
          <p:nvPr/>
        </p:nvSpPr>
        <p:spPr>
          <a:xfrm>
            <a:off x="1023151" y="1597965"/>
            <a:ext cx="8866574" cy="311822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Log Loss or Cross-Entropy Loss</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is used for evaluating the performance of a classifier, whose output is a probability value between the 0 and 1.</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For a good binary Classification model, the value of log loss should be near to 0.</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value of log loss increases if the predicted value deviates from the actual value.</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lower log loss represents the higher accuracy of the model.</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For Binary classification, cross-entropy can be calculated as:</a:t>
            </a:r>
            <a:endParaRPr sz="1600">
              <a:solidFill>
                <a:schemeClr val="dk1"/>
              </a:solidFill>
              <a:latin typeface="Arial"/>
              <a:ea typeface="Arial"/>
              <a:cs typeface="Arial"/>
              <a:sym typeface="Arial"/>
            </a:endParaRPr>
          </a:p>
          <a:p>
            <a:pPr marL="45720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 </a:t>
            </a:r>
            <a:endParaRPr sz="1600">
              <a:solidFill>
                <a:schemeClr val="dk1"/>
              </a:solidFill>
              <a:latin typeface="Arial"/>
              <a:ea typeface="Arial"/>
              <a:cs typeface="Arial"/>
              <a:sym typeface="Arial"/>
            </a:endParaRPr>
          </a:p>
          <a:p>
            <a:pPr marL="45720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?(ylog(p)+(1?y)log(1?p))  </a:t>
            </a:r>
            <a:endParaRPr sz="1600">
              <a:solidFill>
                <a:schemeClr val="dk1"/>
              </a:solidFill>
              <a:latin typeface="Arial"/>
              <a:ea typeface="Arial"/>
              <a:cs typeface="Arial"/>
              <a:sym typeface="Arial"/>
            </a:endParaRPr>
          </a:p>
          <a:p>
            <a:pPr marL="45720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Where y= Actual output, p= predicted output.</a:t>
            </a:r>
            <a:endParaRPr sz="1600">
              <a:solidFill>
                <a:schemeClr val="dk1"/>
              </a:solidFill>
              <a:latin typeface="Arial"/>
              <a:ea typeface="Arial"/>
              <a:cs typeface="Arial"/>
              <a:sym typeface="Arial"/>
            </a:endParaRPr>
          </a:p>
        </p:txBody>
      </p:sp>
      <p:sp>
        <p:nvSpPr>
          <p:cNvPr id="1469" name="Google Shape;1469;p17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470" name="Google Shape;1470;p174"/>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146" name="Google Shape;146;p14"/>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Applications of Machine Learning</a:t>
            </a:r>
            <a:endParaRPr/>
          </a:p>
        </p:txBody>
      </p:sp>
      <p:sp>
        <p:nvSpPr>
          <p:cNvPr id="147" name="Google Shape;147;p14"/>
          <p:cNvSpPr txBox="1"/>
          <p:nvPr/>
        </p:nvSpPr>
        <p:spPr>
          <a:xfrm>
            <a:off x="342002" y="1453261"/>
            <a:ext cx="10955045" cy="47705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Marketing and Sales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Machine Learning is improving lead scoring algorithms by including various parameters such as website visits, emails opened, downloads, and clicks to score each lead. It also helps businesses to improve their dynamic pricing models by using regression techniques to make predictions.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Healthcare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 vital application of Machine Learning is in the diagnosis of diseases and ailments, which are otherwise difficult to diagnose. Radiotherapy is also becoming better with Machine Learning taking over. </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Early-stage drug discovery is another crucial application which involves technologies such as precision medicine and next-generation sequencing. Clinical trials cost a lot of time and money to complete and deliver results. Applying Machine Learning based predictive analytics could improve on these factors and give better results. </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Machine Learning technologies are also critical to make outbreak predictions. Scientists around the world are using these technologies to predict epidemic outbreaks.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Recommendation Systems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Many businesses today use recommendation systems to effectively communicate with the users on their site. It can recommend relevant products, movies, web-series, songs, and much more. Most prominent use-cases of recommendation systems are e-commerce sites like Amazon, Flipkart, and many others, along with Spotify, Netflix, and other web-streaming channels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3FA2-FD01-4652-9084-A4F20A06E521}"/>
              </a:ext>
            </a:extLst>
          </p:cNvPr>
          <p:cNvSpPr>
            <a:spLocks noGrp="1"/>
          </p:cNvSpPr>
          <p:nvPr>
            <p:ph type="title"/>
          </p:nvPr>
        </p:nvSpPr>
        <p:spPr/>
        <p:txBody>
          <a:bodyPr/>
          <a:lstStyle/>
          <a:p>
            <a:r>
              <a:rPr lang="en-US" dirty="0"/>
              <a:t>AGENDA</a:t>
            </a:r>
            <a:endParaRPr lang="en-IN" dirty="0"/>
          </a:p>
        </p:txBody>
      </p:sp>
      <p:sp>
        <p:nvSpPr>
          <p:cNvPr id="6" name="TextBox 5">
            <a:extLst>
              <a:ext uri="{FF2B5EF4-FFF2-40B4-BE49-F238E27FC236}">
                <a16:creationId xmlns:a16="http://schemas.microsoft.com/office/drawing/2014/main" id="{C8411E21-5325-4F9A-8BCC-C061EABAE297}"/>
              </a:ext>
            </a:extLst>
          </p:cNvPr>
          <p:cNvSpPr txBox="1"/>
          <p:nvPr/>
        </p:nvSpPr>
        <p:spPr>
          <a:xfrm>
            <a:off x="612558" y="1189608"/>
            <a:ext cx="11114843" cy="4154984"/>
          </a:xfrm>
          <a:prstGeom prst="rect">
            <a:avLst/>
          </a:prstGeom>
          <a:noFill/>
        </p:spPr>
        <p:txBody>
          <a:bodyPr wrap="square" rtlCol="0">
            <a:spAutoFit/>
          </a:bodyPr>
          <a:lstStyle/>
          <a:p>
            <a:pPr marL="342900" indent="-342900">
              <a:buFont typeface="Wingdings" panose="05000000000000000000" pitchFamily="2" charset="2"/>
              <a:buChar char="q"/>
            </a:pPr>
            <a:r>
              <a:rPr lang="en-IN" sz="2400" dirty="0">
                <a:solidFill>
                  <a:srgbClr val="000000"/>
                </a:solidFill>
                <a:effectLst/>
                <a:latin typeface="Times New Roman" panose="02020603050405020304" pitchFamily="18" charset="0"/>
                <a:cs typeface="Times New Roman" panose="02020603050405020304" pitchFamily="18" charset="0"/>
              </a:rPr>
              <a:t>Introduction to Machine Learning</a:t>
            </a:r>
          </a:p>
          <a:p>
            <a:endParaRPr lang="en-IN" sz="24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solidFill>
                  <a:srgbClr val="000000"/>
                </a:solidFill>
                <a:effectLst/>
                <a:latin typeface="Times New Roman" panose="02020603050405020304" pitchFamily="18" charset="0"/>
                <a:cs typeface="Times New Roman" panose="02020603050405020304" pitchFamily="18" charset="0"/>
              </a:rPr>
              <a:t>Need for Machine Learning - Supervised  and non-</a:t>
            </a:r>
            <a:r>
              <a:rPr lang="en-IN" sz="2400" dirty="0">
                <a:latin typeface="Times New Roman" panose="02020603050405020304" pitchFamily="18" charset="0"/>
                <a:cs typeface="Times New Roman" panose="02020603050405020304" pitchFamily="18" charset="0"/>
              </a:rPr>
              <a:t>Supervised </a:t>
            </a:r>
            <a:r>
              <a:rPr lang="en-IN" sz="2400" dirty="0">
                <a:solidFill>
                  <a:srgbClr val="000000"/>
                </a:solidFill>
                <a:effectLst/>
                <a:latin typeface="Times New Roman" panose="02020603050405020304" pitchFamily="18" charset="0"/>
                <a:cs typeface="Times New Roman" panose="02020603050405020304" pitchFamily="18" charset="0"/>
              </a:rPr>
              <a:t>Learning Algorithm</a:t>
            </a:r>
          </a:p>
          <a:p>
            <a:endParaRPr lang="en-IN" sz="2400" dirty="0">
              <a:solidFill>
                <a:srgbClr val="000000"/>
              </a:solidFill>
              <a:effectLst/>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solidFill>
                  <a:srgbClr val="202124"/>
                </a:solidFill>
                <a:effectLst/>
                <a:latin typeface="Times New Roman" panose="02020603050405020304" pitchFamily="18" charset="0"/>
                <a:cs typeface="Times New Roman" panose="02020603050405020304" pitchFamily="18" charset="0"/>
              </a:rPr>
              <a:t>Predicting  a continuous value</a:t>
            </a:r>
            <a:r>
              <a:rPr lang="en-IN" sz="2400" dirty="0">
                <a:solidFill>
                  <a:srgbClr val="202124"/>
                </a:solidFill>
                <a:latin typeface="Times New Roman" panose="02020603050405020304" pitchFamily="18" charset="0"/>
                <a:cs typeface="Times New Roman" panose="02020603050405020304" pitchFamily="18" charset="0"/>
              </a:rPr>
              <a:t> using – Regression</a:t>
            </a:r>
          </a:p>
          <a:p>
            <a:endParaRPr lang="en-IN" sz="2400" dirty="0">
              <a:solidFill>
                <a:srgbClr val="202124"/>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IN" sz="2400" dirty="0">
                <a:solidFill>
                  <a:srgbClr val="202124"/>
                </a:solidFill>
                <a:latin typeface="Times New Roman" panose="02020603050405020304" pitchFamily="18" charset="0"/>
                <a:cs typeface="Times New Roman" panose="02020603050405020304" pitchFamily="18" charset="0"/>
              </a:rPr>
              <a:t> goodness-of-fit measure – R-squared</a:t>
            </a:r>
          </a:p>
          <a:p>
            <a:endParaRPr lang="en-IN" sz="2400" dirty="0">
              <a:solidFill>
                <a:srgbClr val="202124"/>
              </a:solidFill>
              <a:latin typeface="Times New Roman" panose="02020603050405020304" pitchFamily="18" charset="0"/>
              <a:cs typeface="Times New Roman" panose="02020603050405020304" pitchFamily="18" charset="0"/>
            </a:endParaRPr>
          </a:p>
          <a:p>
            <a:endParaRPr lang="en-IN" sz="2400" dirty="0">
              <a:solidFill>
                <a:srgbClr val="202124"/>
              </a:solidFill>
              <a:latin typeface="Times New Roman" panose="02020603050405020304" pitchFamily="18" charset="0"/>
              <a:cs typeface="Times New Roman" panose="02020603050405020304" pitchFamily="18" charset="0"/>
            </a:endParaRPr>
          </a:p>
          <a:p>
            <a:endParaRPr lang="en-IN" sz="2400" i="1" dirty="0">
              <a:solidFill>
                <a:srgbClr val="000000"/>
              </a:solidFill>
              <a:effectLst/>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413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5"/>
          <p:cNvSpPr txBox="1">
            <a:spLocks noGrp="1"/>
          </p:cNvSpPr>
          <p:nvPr>
            <p:ph type="title"/>
          </p:nvPr>
        </p:nvSpPr>
        <p:spPr>
          <a:xfrm>
            <a:off x="1403353" y="1578037"/>
            <a:ext cx="9214339" cy="208792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8000"/>
              <a:buFont typeface="Arial"/>
              <a:buNone/>
            </a:pPr>
            <a:r>
              <a:rPr lang="en-US" dirty="0"/>
              <a:t>SUPERVISED</a:t>
            </a:r>
            <a:br>
              <a:rPr lang="en-US" dirty="0"/>
            </a:br>
            <a:r>
              <a:rPr lang="en-US" dirty="0">
                <a:solidFill>
                  <a:schemeClr val="lt1"/>
                </a:solidFill>
              </a:rPr>
              <a:t>LEARNING ALGORITHM</a:t>
            </a:r>
            <a:endParaRPr dirty="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59" name="Google Shape;159;p16"/>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What is Supervised Learning?</a:t>
            </a:r>
            <a:endParaRPr/>
          </a:p>
        </p:txBody>
      </p:sp>
      <p:sp>
        <p:nvSpPr>
          <p:cNvPr id="160" name="Google Shape;160;p16"/>
          <p:cNvSpPr txBox="1"/>
          <p:nvPr/>
        </p:nvSpPr>
        <p:spPr>
          <a:xfrm>
            <a:off x="342002" y="1453261"/>
            <a:ext cx="1095504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Supervised learning is a process of providing input data as well as correct output data to the machine learning model. The aim of a supervised learning algorithm is to find a mapping function to map the input variable(x) with the output variable(y).</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In the real-world, supervised learning can be used for Risk Assessment, Image classification, Fraud Detection, spam filtering, etc.</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67" name="Google Shape;167;p17"/>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How Supervised Learning Works?</a:t>
            </a:r>
            <a:endParaRPr/>
          </a:p>
        </p:txBody>
      </p:sp>
      <p:sp>
        <p:nvSpPr>
          <p:cNvPr id="168" name="Google Shape;168;p17"/>
          <p:cNvSpPr txBox="1"/>
          <p:nvPr/>
        </p:nvSpPr>
        <p:spPr>
          <a:xfrm>
            <a:off x="342002" y="1453261"/>
            <a:ext cx="10955045"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In supervised learning, models are trained using labelled dataset, where the model learns about each type of data. Once the training process is completed, the model is tested based on test data (a subset of the training set), and then it predicts the output.</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working of Supervised learning can be easily understood by the below example and diagram:</a:t>
            </a:r>
            <a:endParaRPr/>
          </a:p>
        </p:txBody>
      </p:sp>
      <p:pic>
        <p:nvPicPr>
          <p:cNvPr id="169" name="Google Shape;169;p17" descr="Supervised Machine learning"/>
          <p:cNvPicPr preferRelativeResize="0"/>
          <p:nvPr/>
        </p:nvPicPr>
        <p:blipFill rotWithShape="1">
          <a:blip r:embed="rId3">
            <a:alphaModFix/>
          </a:blip>
          <a:srcRect/>
          <a:stretch/>
        </p:blipFill>
        <p:spPr>
          <a:xfrm>
            <a:off x="509567" y="3003424"/>
            <a:ext cx="6663589" cy="330859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75" name="Google Shape;175;p18"/>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Steps Involved in Supervised Learning</a:t>
            </a:r>
            <a:endParaRPr sz="1800" b="1">
              <a:solidFill>
                <a:srgbClr val="595959"/>
              </a:solidFill>
              <a:latin typeface="Arial"/>
              <a:ea typeface="Arial"/>
              <a:cs typeface="Arial"/>
              <a:sym typeface="Arial"/>
            </a:endParaRPr>
          </a:p>
        </p:txBody>
      </p:sp>
      <p:sp>
        <p:nvSpPr>
          <p:cNvPr id="176" name="Google Shape;176;p18"/>
          <p:cNvSpPr txBox="1"/>
          <p:nvPr/>
        </p:nvSpPr>
        <p:spPr>
          <a:xfrm>
            <a:off x="342002" y="1453261"/>
            <a:ext cx="8029641" cy="427809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First Determine the type of training dataset</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Collect/Gather the labelled training data.</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Split the training dataset into training dataset, test dataset, and validation dataset.</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Determine the input features of the training dataset, which should have enough knowledge so that the model can accurately predict the output.</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Determine the suitable algorithm for the model, such as support vector machine, decision tree, etc.</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Execute the algorithm on the training dataset. Sometimes we need validation sets as the control parameters, which are the subset of training datasets.</a:t>
            </a:r>
            <a:endParaRPr/>
          </a:p>
          <a:p>
            <a:pPr marL="285750" marR="0" lvl="0" indent="-184150" algn="l" rtl="0">
              <a:spcBef>
                <a:spcPts val="0"/>
              </a:spcBef>
              <a:spcAft>
                <a:spcPts val="0"/>
              </a:spcAft>
              <a:buClr>
                <a:schemeClr val="dk1"/>
              </a:buClr>
              <a:buSzPts val="1600"/>
              <a:buFont typeface="Arial"/>
              <a:buNone/>
            </a:pPr>
            <a:endParaRPr sz="16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Evaluate the accuracy of the model by providing the test set. If the model predicts the correct output, which means our model is accurate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029C-A3C8-4D28-9EAD-4F638B1EB84B}"/>
              </a:ext>
            </a:extLst>
          </p:cNvPr>
          <p:cNvSpPr>
            <a:spLocks noGrp="1"/>
          </p:cNvSpPr>
          <p:nvPr>
            <p:ph type="title"/>
          </p:nvPr>
        </p:nvSpPr>
        <p:spPr/>
        <p:txBody>
          <a:bodyPr/>
          <a:lstStyle/>
          <a:p>
            <a:r>
              <a:rPr lang="en-US" dirty="0"/>
              <a:t>Supervised Learning Algorithm</a:t>
            </a:r>
            <a:endParaRPr lang="en-IN" dirty="0"/>
          </a:p>
        </p:txBody>
      </p:sp>
      <p:pic>
        <p:nvPicPr>
          <p:cNvPr id="4" name="Picture 3" descr="Graphical user interface, text, application&#10;&#10;Description automatically generated">
            <a:extLst>
              <a:ext uri="{FF2B5EF4-FFF2-40B4-BE49-F238E27FC236}">
                <a16:creationId xmlns:a16="http://schemas.microsoft.com/office/drawing/2014/main" id="{D0718756-D731-422E-B860-093E8B9F38CC}"/>
              </a:ext>
            </a:extLst>
          </p:cNvPr>
          <p:cNvPicPr>
            <a:picLocks noChangeAspect="1"/>
          </p:cNvPicPr>
          <p:nvPr/>
        </p:nvPicPr>
        <p:blipFill rotWithShape="1">
          <a:blip r:embed="rId2"/>
          <a:srcRect t="17248"/>
          <a:stretch/>
        </p:blipFill>
        <p:spPr>
          <a:xfrm>
            <a:off x="185013" y="2166151"/>
            <a:ext cx="11668359" cy="3906175"/>
          </a:xfrm>
          <a:prstGeom prst="rect">
            <a:avLst/>
          </a:prstGeom>
        </p:spPr>
      </p:pic>
      <p:sp>
        <p:nvSpPr>
          <p:cNvPr id="5" name="TextBox 4">
            <a:extLst>
              <a:ext uri="{FF2B5EF4-FFF2-40B4-BE49-F238E27FC236}">
                <a16:creationId xmlns:a16="http://schemas.microsoft.com/office/drawing/2014/main" id="{48ED37E0-AB57-43DD-BE58-E35422A57C6B}"/>
              </a:ext>
            </a:extLst>
          </p:cNvPr>
          <p:cNvSpPr txBox="1"/>
          <p:nvPr/>
        </p:nvSpPr>
        <p:spPr>
          <a:xfrm>
            <a:off x="2894121" y="1760720"/>
            <a:ext cx="6533964" cy="523220"/>
          </a:xfrm>
          <a:prstGeom prst="rect">
            <a:avLst/>
          </a:prstGeom>
          <a:noFill/>
        </p:spPr>
        <p:txBody>
          <a:bodyPr wrap="square" rtlCol="0">
            <a:spAutoFit/>
          </a:bodyPr>
          <a:lstStyle/>
          <a:p>
            <a:pPr algn="ctr"/>
            <a:r>
              <a:rPr lang="en-US" sz="2800" b="1" dirty="0">
                <a:solidFill>
                  <a:srgbClr val="0070C0"/>
                </a:solidFill>
                <a:latin typeface="Arial Narrow" panose="020B0606020202030204" pitchFamily="34" charset="0"/>
              </a:rPr>
              <a:t>SUPERVISED LEARNING</a:t>
            </a:r>
            <a:endParaRPr lang="en-IN" sz="2800" b="1" dirty="0">
              <a:solidFill>
                <a:srgbClr val="0070C0"/>
              </a:solidFill>
              <a:latin typeface="Arial Narrow" panose="020B0606020202030204" pitchFamily="34" charset="0"/>
            </a:endParaRPr>
          </a:p>
        </p:txBody>
      </p:sp>
    </p:spTree>
    <p:extLst>
      <p:ext uri="{BB962C8B-B14F-4D97-AF65-F5344CB8AC3E}">
        <p14:creationId xmlns:p14="http://schemas.microsoft.com/office/powerpoint/2010/main" val="293024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B7D75-23C2-4CF7-AB93-CAA22853FB28}"/>
              </a:ext>
            </a:extLst>
          </p:cNvPr>
          <p:cNvSpPr>
            <a:spLocks noGrp="1"/>
          </p:cNvSpPr>
          <p:nvPr>
            <p:ph type="title"/>
          </p:nvPr>
        </p:nvSpPr>
        <p:spPr/>
        <p:txBody>
          <a:bodyPr/>
          <a:lstStyle/>
          <a:p>
            <a:r>
              <a:rPr lang="en-US" dirty="0"/>
              <a:t>CLASSIFICATION VS REGRESSION </a:t>
            </a:r>
            <a:endParaRPr lang="en-IN" dirty="0"/>
          </a:p>
        </p:txBody>
      </p:sp>
      <p:pic>
        <p:nvPicPr>
          <p:cNvPr id="3" name="Picture 2">
            <a:extLst>
              <a:ext uri="{FF2B5EF4-FFF2-40B4-BE49-F238E27FC236}">
                <a16:creationId xmlns:a16="http://schemas.microsoft.com/office/drawing/2014/main" id="{5A911019-7406-4036-87E7-1BD08DB0EE3F}"/>
              </a:ext>
            </a:extLst>
          </p:cNvPr>
          <p:cNvPicPr>
            <a:picLocks noChangeAspect="1"/>
          </p:cNvPicPr>
          <p:nvPr/>
        </p:nvPicPr>
        <p:blipFill rotWithShape="1">
          <a:blip r:embed="rId2"/>
          <a:srcRect l="3131" t="14371" r="13715" b="22942"/>
          <a:stretch/>
        </p:blipFill>
        <p:spPr>
          <a:xfrm>
            <a:off x="346228" y="1424599"/>
            <a:ext cx="10138299" cy="2175030"/>
          </a:xfrm>
          <a:prstGeom prst="rect">
            <a:avLst/>
          </a:prstGeom>
        </p:spPr>
      </p:pic>
      <p:sp>
        <p:nvSpPr>
          <p:cNvPr id="4" name="TextBox 3">
            <a:extLst>
              <a:ext uri="{FF2B5EF4-FFF2-40B4-BE49-F238E27FC236}">
                <a16:creationId xmlns:a16="http://schemas.microsoft.com/office/drawing/2014/main" id="{A193AE02-3C2D-4C86-AC13-B320B792891F}"/>
              </a:ext>
            </a:extLst>
          </p:cNvPr>
          <p:cNvSpPr txBox="1"/>
          <p:nvPr/>
        </p:nvSpPr>
        <p:spPr>
          <a:xfrm>
            <a:off x="790112" y="923014"/>
            <a:ext cx="3488923" cy="461665"/>
          </a:xfrm>
          <a:prstGeom prst="rect">
            <a:avLst/>
          </a:prstGeom>
          <a:noFill/>
        </p:spPr>
        <p:txBody>
          <a:bodyPr wrap="square" rtlCol="0">
            <a:spAutoFit/>
          </a:bodyPr>
          <a:lstStyle/>
          <a:p>
            <a:r>
              <a:rPr lang="en-US" sz="2400" b="1" dirty="0">
                <a:solidFill>
                  <a:srgbClr val="0070C0"/>
                </a:solidFill>
              </a:rPr>
              <a:t>CLASSIFICATION </a:t>
            </a:r>
            <a:endParaRPr lang="en-IN" sz="2400" b="1" dirty="0">
              <a:solidFill>
                <a:srgbClr val="0070C0"/>
              </a:solidFill>
            </a:endParaRPr>
          </a:p>
        </p:txBody>
      </p:sp>
      <p:pic>
        <p:nvPicPr>
          <p:cNvPr id="5" name="Picture 4">
            <a:extLst>
              <a:ext uri="{FF2B5EF4-FFF2-40B4-BE49-F238E27FC236}">
                <a16:creationId xmlns:a16="http://schemas.microsoft.com/office/drawing/2014/main" id="{B60A8958-91B5-48A2-BDCB-9089C74F531A}"/>
              </a:ext>
            </a:extLst>
          </p:cNvPr>
          <p:cNvPicPr>
            <a:picLocks noChangeAspect="1"/>
          </p:cNvPicPr>
          <p:nvPr/>
        </p:nvPicPr>
        <p:blipFill>
          <a:blip r:embed="rId3"/>
          <a:stretch>
            <a:fillRect/>
          </a:stretch>
        </p:blipFill>
        <p:spPr>
          <a:xfrm>
            <a:off x="880112" y="1579482"/>
            <a:ext cx="1303795" cy="1408583"/>
          </a:xfrm>
          <a:prstGeom prst="rect">
            <a:avLst/>
          </a:prstGeom>
        </p:spPr>
      </p:pic>
      <p:pic>
        <p:nvPicPr>
          <p:cNvPr id="7" name="Picture 6" descr="Chart&#10;&#10;Description automatically generated">
            <a:extLst>
              <a:ext uri="{FF2B5EF4-FFF2-40B4-BE49-F238E27FC236}">
                <a16:creationId xmlns:a16="http://schemas.microsoft.com/office/drawing/2014/main" id="{1A8585A3-5F3B-4B86-960E-99F62D0CCDD2}"/>
              </a:ext>
            </a:extLst>
          </p:cNvPr>
          <p:cNvPicPr>
            <a:picLocks noChangeAspect="1"/>
          </p:cNvPicPr>
          <p:nvPr/>
        </p:nvPicPr>
        <p:blipFill>
          <a:blip r:embed="rId4"/>
          <a:stretch>
            <a:fillRect/>
          </a:stretch>
        </p:blipFill>
        <p:spPr>
          <a:xfrm>
            <a:off x="514718" y="4254108"/>
            <a:ext cx="9910478" cy="1818217"/>
          </a:xfrm>
          <a:prstGeom prst="rect">
            <a:avLst/>
          </a:prstGeom>
        </p:spPr>
      </p:pic>
      <p:sp>
        <p:nvSpPr>
          <p:cNvPr id="8" name="TextBox 7">
            <a:extLst>
              <a:ext uri="{FF2B5EF4-FFF2-40B4-BE49-F238E27FC236}">
                <a16:creationId xmlns:a16="http://schemas.microsoft.com/office/drawing/2014/main" id="{A7C26996-D5FE-4FD9-8134-93C904ABAB0C}"/>
              </a:ext>
            </a:extLst>
          </p:cNvPr>
          <p:cNvSpPr txBox="1"/>
          <p:nvPr/>
        </p:nvSpPr>
        <p:spPr>
          <a:xfrm>
            <a:off x="1065320" y="3754512"/>
            <a:ext cx="3488923" cy="461665"/>
          </a:xfrm>
          <a:prstGeom prst="rect">
            <a:avLst/>
          </a:prstGeom>
          <a:noFill/>
        </p:spPr>
        <p:txBody>
          <a:bodyPr wrap="square" rtlCol="0">
            <a:spAutoFit/>
          </a:bodyPr>
          <a:lstStyle/>
          <a:p>
            <a:r>
              <a:rPr lang="en-US" sz="2400" b="1" dirty="0">
                <a:solidFill>
                  <a:srgbClr val="00B050"/>
                </a:solidFill>
              </a:rPr>
              <a:t>REGRESSION</a:t>
            </a:r>
            <a:endParaRPr lang="en-IN" sz="2400" b="1" dirty="0">
              <a:solidFill>
                <a:srgbClr val="00B050"/>
              </a:solidFill>
            </a:endParaRPr>
          </a:p>
        </p:txBody>
      </p:sp>
    </p:spTree>
    <p:extLst>
      <p:ext uri="{BB962C8B-B14F-4D97-AF65-F5344CB8AC3E}">
        <p14:creationId xmlns:p14="http://schemas.microsoft.com/office/powerpoint/2010/main" val="2265533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dirty="0"/>
              <a:t>Supervised Learning Algorithm</a:t>
            </a:r>
            <a:endParaRPr dirty="0"/>
          </a:p>
        </p:txBody>
      </p:sp>
      <p:sp>
        <p:nvSpPr>
          <p:cNvPr id="182" name="Google Shape;182;p19"/>
          <p:cNvSpPr txBox="1"/>
          <p:nvPr/>
        </p:nvSpPr>
        <p:spPr>
          <a:xfrm>
            <a:off x="342002" y="760805"/>
            <a:ext cx="672462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supervised Machine learning Algorithms</a:t>
            </a:r>
            <a:endParaRPr sz="1800" b="1">
              <a:solidFill>
                <a:srgbClr val="595959"/>
              </a:solidFill>
              <a:latin typeface="Arial"/>
              <a:ea typeface="Arial"/>
              <a:cs typeface="Arial"/>
              <a:sym typeface="Arial"/>
            </a:endParaRPr>
          </a:p>
        </p:txBody>
      </p:sp>
      <p:sp>
        <p:nvSpPr>
          <p:cNvPr id="183" name="Google Shape;183;p19"/>
          <p:cNvSpPr txBox="1"/>
          <p:nvPr/>
        </p:nvSpPr>
        <p:spPr>
          <a:xfrm>
            <a:off x="421901" y="3175529"/>
            <a:ext cx="5561649"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Regression algorithms are used if there is a relationship between the input variable and the output variable. It is used for the prediction of continuous variables, such as Weather forecasting, Market Trends, etc. </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Below are some popular Regression algorithms which come under supervised learning:</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Linear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Logistic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Polynomial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Support Vector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Decision Tree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Random Forest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Ridge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Lasso Regression</a:t>
            </a:r>
            <a:endParaRPr/>
          </a:p>
        </p:txBody>
      </p:sp>
      <p:pic>
        <p:nvPicPr>
          <p:cNvPr id="184" name="Google Shape;184;p19" descr="Supervised Machine learning"/>
          <p:cNvPicPr preferRelativeResize="0"/>
          <p:nvPr/>
        </p:nvPicPr>
        <p:blipFill rotWithShape="1">
          <a:blip r:embed="rId3">
            <a:alphaModFix/>
          </a:blip>
          <a:srcRect/>
          <a:stretch/>
        </p:blipFill>
        <p:spPr>
          <a:xfrm>
            <a:off x="3331790" y="1204330"/>
            <a:ext cx="4977709" cy="1769689"/>
          </a:xfrm>
          <a:prstGeom prst="rect">
            <a:avLst/>
          </a:prstGeom>
          <a:noFill/>
          <a:ln>
            <a:noFill/>
          </a:ln>
        </p:spPr>
      </p:pic>
      <p:sp>
        <p:nvSpPr>
          <p:cNvPr id="185" name="Google Shape;185;p19"/>
          <p:cNvSpPr txBox="1"/>
          <p:nvPr/>
        </p:nvSpPr>
        <p:spPr>
          <a:xfrm>
            <a:off x="6273782" y="3177006"/>
            <a:ext cx="5561649"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Classification algorithms are used when the output variable is categorical, which means there are two classes such as Yes-No, Male-Female, True-false, etc.</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Random Forest</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Decision Trees</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Logistic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Support vector Machines</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K-Nearest Neighbors</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Naïve Bayes Theorem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91" name="Google Shape;191;p20"/>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Advantages &amp; Disadvantages of Supervised learning</a:t>
            </a:r>
            <a:endParaRPr sz="1800" b="1">
              <a:solidFill>
                <a:srgbClr val="595959"/>
              </a:solidFill>
              <a:latin typeface="Arial"/>
              <a:ea typeface="Arial"/>
              <a:cs typeface="Arial"/>
              <a:sym typeface="Arial"/>
            </a:endParaRPr>
          </a:p>
        </p:txBody>
      </p:sp>
      <p:sp>
        <p:nvSpPr>
          <p:cNvPr id="192" name="Google Shape;192;p20"/>
          <p:cNvSpPr txBox="1"/>
          <p:nvPr/>
        </p:nvSpPr>
        <p:spPr>
          <a:xfrm>
            <a:off x="342002" y="1755102"/>
            <a:ext cx="5579400" cy="2062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595959"/>
                </a:solidFill>
                <a:latin typeface="Arial"/>
                <a:ea typeface="Arial"/>
                <a:cs typeface="Arial"/>
                <a:sym typeface="Arial"/>
              </a:rPr>
              <a:t>Advantages</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With the help of supervised learning, the model can predict the output on the basis of prior experiences.</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In supervised learning, we can have an exact idea about the classes of objects.</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Supervised learning model helps us to solve various real-world problems such as fraud detection, spam filtering, etc.</a:t>
            </a:r>
            <a:endParaRPr dirty="0"/>
          </a:p>
        </p:txBody>
      </p:sp>
      <p:sp>
        <p:nvSpPr>
          <p:cNvPr id="193" name="Google Shape;193;p20"/>
          <p:cNvSpPr txBox="1"/>
          <p:nvPr/>
        </p:nvSpPr>
        <p:spPr>
          <a:xfrm>
            <a:off x="6270594" y="1755101"/>
            <a:ext cx="5579404" cy="15696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Disadvantages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Supervised learning models are not suitable for handling the complex tasks.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Supervised learning cannot predict the correct output if the test data is different from the training dataset.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Training required lots of computation times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199" name="Google Shape;199;p21"/>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Regression Analysis in Machine learning</a:t>
            </a:r>
            <a:endParaRPr sz="1800" b="1">
              <a:solidFill>
                <a:srgbClr val="595959"/>
              </a:solidFill>
              <a:latin typeface="Arial"/>
              <a:ea typeface="Arial"/>
              <a:cs typeface="Arial"/>
              <a:sym typeface="Arial"/>
            </a:endParaRPr>
          </a:p>
        </p:txBody>
      </p:sp>
      <p:sp>
        <p:nvSpPr>
          <p:cNvPr id="200" name="Google Shape;200;p21"/>
          <p:cNvSpPr txBox="1"/>
          <p:nvPr/>
        </p:nvSpPr>
        <p:spPr>
          <a:xfrm>
            <a:off x="342001" y="1755102"/>
            <a:ext cx="10346713"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Regression analysis is a statistical method to model the relationship between a dependent (target) and independent (predictor) variables with one or more independent variables. More specifically, Regression analysis helps us to understand how the value of the dependent variable is changing corresponding to an independent variable when other independent variables are held fixed. It predicts continuous/real values such as temperature, age, salary, price, etc</a:t>
            </a:r>
            <a:endParaRPr sz="1600">
              <a:solidFill>
                <a:srgbClr val="595959"/>
              </a:solidFill>
              <a:latin typeface="Arial"/>
              <a:ea typeface="Arial"/>
              <a:cs typeface="Arial"/>
              <a:sym typeface="Arial"/>
            </a:endParaRPr>
          </a:p>
        </p:txBody>
      </p:sp>
      <p:sp>
        <p:nvSpPr>
          <p:cNvPr id="201" name="Google Shape;201;p21"/>
          <p:cNvSpPr txBox="1"/>
          <p:nvPr/>
        </p:nvSpPr>
        <p:spPr>
          <a:xfrm>
            <a:off x="342001" y="3429000"/>
            <a:ext cx="6134470"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Example: Suppose there is a marketing company A, who does various advertisement every year and get sales on that. The list shows the advertisement made by the company in the last 5 years and the corresponding sales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Now, the company wants to do the advertisement of $200 in the year 2019 and wants to know the prediction about the sales for this year. So to solve such type of prediction problems in machine learning, we need regression analysis</a:t>
            </a:r>
            <a:endParaRPr sz="1600">
              <a:solidFill>
                <a:srgbClr val="595959"/>
              </a:solidFill>
              <a:latin typeface="Arial"/>
              <a:ea typeface="Arial"/>
              <a:cs typeface="Arial"/>
              <a:sym typeface="Arial"/>
            </a:endParaRPr>
          </a:p>
        </p:txBody>
      </p:sp>
      <p:pic>
        <p:nvPicPr>
          <p:cNvPr id="202" name="Google Shape;202;p21" descr="Regression Analysis in Machine learning"/>
          <p:cNvPicPr preferRelativeResize="0"/>
          <p:nvPr/>
        </p:nvPicPr>
        <p:blipFill rotWithShape="1">
          <a:blip r:embed="rId3">
            <a:alphaModFix/>
          </a:blip>
          <a:srcRect/>
          <a:stretch/>
        </p:blipFill>
        <p:spPr>
          <a:xfrm>
            <a:off x="6626404" y="3703506"/>
            <a:ext cx="5082540" cy="22936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08" name="Google Shape;208;p22"/>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Terminologies Related to the Regression Analysis</a:t>
            </a:r>
            <a:endParaRPr sz="1800" b="1">
              <a:solidFill>
                <a:srgbClr val="595959"/>
              </a:solidFill>
              <a:latin typeface="Arial"/>
              <a:ea typeface="Arial"/>
              <a:cs typeface="Arial"/>
              <a:sym typeface="Arial"/>
            </a:endParaRPr>
          </a:p>
        </p:txBody>
      </p:sp>
      <p:sp>
        <p:nvSpPr>
          <p:cNvPr id="209" name="Google Shape;209;p22"/>
          <p:cNvSpPr txBox="1"/>
          <p:nvPr/>
        </p:nvSpPr>
        <p:spPr>
          <a:xfrm>
            <a:off x="342001" y="1755102"/>
            <a:ext cx="10346713"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Dependent Variable: The main factor in Regression analysis which we want to predict or understand is called the dependent variable. It is also called target variable.</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Independent Variable: The factors which affect the dependent variables, or which are used to predict the values of the dependent variables are called independent variable, also called as a predictor.</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Outliers: Outlier is an observation which contains either very low value or very high value in comparison to other observed values. An outlier may hamper the result, so it should be avoided.</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Multicollinearity: If the independent variables are highly correlated with each other than other variables, then such condition is called Multicollinearity. It should not be present in the dataset, because it creates problem while ranking the most affecting variable.</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Underfitting and Overfitting: If our algorithm works well with the training dataset but not well with test dataset, then such problem is called Overfitting. And if our algorithm does not perform well even with training dataset, then such problem is called underfitting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g10991e56687_0_2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38" name="Google Shape;38;g10991e56687_0_21"/>
          <p:cNvSpPr txBox="1"/>
          <p:nvPr/>
        </p:nvSpPr>
        <p:spPr>
          <a:xfrm>
            <a:off x="342003" y="1124790"/>
            <a:ext cx="3522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595959"/>
                </a:solidFill>
                <a:latin typeface="Arial"/>
                <a:ea typeface="Arial"/>
                <a:cs typeface="Arial"/>
                <a:sym typeface="Arial"/>
              </a:rPr>
              <a:t>What is Machine Learning?</a:t>
            </a:r>
            <a:endParaRPr/>
          </a:p>
        </p:txBody>
      </p:sp>
      <p:sp>
        <p:nvSpPr>
          <p:cNvPr id="39" name="Google Shape;39;g10991e56687_0_21"/>
          <p:cNvSpPr txBox="1"/>
          <p:nvPr/>
        </p:nvSpPr>
        <p:spPr>
          <a:xfrm>
            <a:off x="342003" y="2000058"/>
            <a:ext cx="8342700" cy="2586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rPr>
              <a:t>Machine learning is a set of techniques to make computers better at doing things that humans (conventionally) can do better than machines.</a:t>
            </a:r>
            <a:endParaRPr sz="1800">
              <a:solidFill>
                <a:srgbClr val="595959"/>
              </a:solidFill>
            </a:endParaRPr>
          </a:p>
          <a:p>
            <a:pPr marL="0" marR="0" lvl="0" indent="0" algn="l" rtl="0">
              <a:spcBef>
                <a:spcPts val="0"/>
              </a:spcBef>
              <a:spcAft>
                <a:spcPts val="0"/>
              </a:spcAft>
              <a:buNone/>
            </a:pPr>
            <a:endParaRPr sz="1800">
              <a:solidFill>
                <a:srgbClr val="595959"/>
              </a:solidFill>
            </a:endParaRPr>
          </a:p>
          <a:p>
            <a:pPr marL="0" marR="0" lvl="0" indent="0" algn="l" rtl="0">
              <a:spcBef>
                <a:spcPts val="0"/>
              </a:spcBef>
              <a:spcAft>
                <a:spcPts val="0"/>
              </a:spcAft>
              <a:buNone/>
            </a:pPr>
            <a:r>
              <a:rPr lang="en-US" sz="1800">
                <a:solidFill>
                  <a:srgbClr val="595959"/>
                </a:solidFill>
              </a:rPr>
              <a:t>It involves making machines learn things like humans do.</a:t>
            </a:r>
            <a:endParaRPr sz="1800">
              <a:solidFill>
                <a:srgbClr val="595959"/>
              </a:solidFill>
            </a:endParaRPr>
          </a:p>
          <a:p>
            <a:pPr marL="0" marR="0" lvl="0" indent="0" algn="l" rtl="0">
              <a:spcBef>
                <a:spcPts val="0"/>
              </a:spcBef>
              <a:spcAft>
                <a:spcPts val="0"/>
              </a:spcAft>
              <a:buNone/>
            </a:pPr>
            <a:endParaRPr sz="1800">
              <a:solidFill>
                <a:srgbClr val="595959"/>
              </a:solidFill>
            </a:endParaRPr>
          </a:p>
          <a:p>
            <a:pPr marL="0" marR="0" lvl="0" indent="0" algn="l" rtl="0">
              <a:spcBef>
                <a:spcPts val="0"/>
              </a:spcBef>
              <a:spcAft>
                <a:spcPts val="0"/>
              </a:spcAft>
              <a:buNone/>
            </a:pPr>
            <a:r>
              <a:rPr lang="en-US" sz="1800">
                <a:solidFill>
                  <a:srgbClr val="595959"/>
                </a:solidFill>
              </a:rPr>
              <a:t>Machine learning(M.L) is the study of computer algorithms that improve automatically through experience and using data.</a:t>
            </a:r>
            <a:endParaRPr sz="1800">
              <a:solidFill>
                <a:srgbClr val="595959"/>
              </a:solidFill>
            </a:endParaRPr>
          </a:p>
          <a:p>
            <a:pPr marL="0" marR="0" lvl="0" indent="0" algn="l" rtl="0">
              <a:spcBef>
                <a:spcPts val="0"/>
              </a:spcBef>
              <a:spcAft>
                <a:spcPts val="0"/>
              </a:spcAft>
              <a:buNone/>
            </a:pPr>
            <a:endParaRPr sz="1800">
              <a:solidFill>
                <a:srgbClr val="595959"/>
              </a:solidFill>
            </a:endParaRPr>
          </a:p>
          <a:p>
            <a:pPr marL="0" marR="0" lvl="0" indent="0" algn="l" rtl="0">
              <a:spcBef>
                <a:spcPts val="0"/>
              </a:spcBef>
              <a:spcAft>
                <a:spcPts val="0"/>
              </a:spcAft>
              <a:buNone/>
            </a:pPr>
            <a:endParaRPr sz="1800">
              <a:solidFill>
                <a:srgbClr val="595959"/>
              </a:solidFill>
            </a:endParaRPr>
          </a:p>
        </p:txBody>
      </p:sp>
      <p:pic>
        <p:nvPicPr>
          <p:cNvPr id="2" name="Picture 1">
            <a:extLst>
              <a:ext uri="{FF2B5EF4-FFF2-40B4-BE49-F238E27FC236}">
                <a16:creationId xmlns:a16="http://schemas.microsoft.com/office/drawing/2014/main" id="{95BB17BC-94C7-4E5D-B079-B771903CCAC7}"/>
              </a:ext>
            </a:extLst>
          </p:cNvPr>
          <p:cNvPicPr>
            <a:picLocks noChangeAspect="1"/>
          </p:cNvPicPr>
          <p:nvPr/>
        </p:nvPicPr>
        <p:blipFill>
          <a:blip r:embed="rId3"/>
          <a:stretch>
            <a:fillRect/>
          </a:stretch>
        </p:blipFill>
        <p:spPr>
          <a:xfrm>
            <a:off x="2700234" y="4155585"/>
            <a:ext cx="3395766" cy="19691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476A-E38B-42F7-9C39-1A30F6E55492}"/>
              </a:ext>
            </a:extLst>
          </p:cNvPr>
          <p:cNvSpPr>
            <a:spLocks noGrp="1"/>
          </p:cNvSpPr>
          <p:nvPr>
            <p:ph type="title"/>
          </p:nvPr>
        </p:nvSpPr>
        <p:spPr/>
        <p:txBody>
          <a:bodyPr/>
          <a:lstStyle/>
          <a:p>
            <a:r>
              <a:rPr lang="en-US" dirty="0"/>
              <a:t>Underfitting and Overfitting</a:t>
            </a:r>
            <a:endParaRPr lang="en-IN" dirty="0"/>
          </a:p>
        </p:txBody>
      </p:sp>
      <p:pic>
        <p:nvPicPr>
          <p:cNvPr id="1026" name="Picture 2" descr="The Overfitting Problem - RaveData">
            <a:extLst>
              <a:ext uri="{FF2B5EF4-FFF2-40B4-BE49-F238E27FC236}">
                <a16:creationId xmlns:a16="http://schemas.microsoft.com/office/drawing/2014/main" id="{C85BD61A-FC78-413F-80F1-6A4C05E0B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52" y="1597981"/>
            <a:ext cx="3052753" cy="2024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3F9B073-73BA-4024-8EA5-5B6C60D59283}"/>
              </a:ext>
            </a:extLst>
          </p:cNvPr>
          <p:cNvSpPr txBox="1"/>
          <p:nvPr/>
        </p:nvSpPr>
        <p:spPr>
          <a:xfrm>
            <a:off x="461639" y="4136994"/>
            <a:ext cx="4856085" cy="954107"/>
          </a:xfrm>
          <a:prstGeom prst="rect">
            <a:avLst/>
          </a:prstGeom>
          <a:noFill/>
        </p:spPr>
        <p:txBody>
          <a:bodyPr wrap="square" rtlCol="0">
            <a:spAutoFit/>
          </a:bodyPr>
          <a:lstStyle/>
          <a:p>
            <a:r>
              <a:rPr lang="en-US" dirty="0"/>
              <a:t>When a model fits more data than it needs , it starts catching the noisy data and inaccurate values in the data. As a result , the efficiency and accuracy of the model decrease.</a:t>
            </a:r>
            <a:endParaRPr lang="en-IN" dirty="0"/>
          </a:p>
        </p:txBody>
      </p:sp>
      <p:pic>
        <p:nvPicPr>
          <p:cNvPr id="4" name="Picture 3">
            <a:extLst>
              <a:ext uri="{FF2B5EF4-FFF2-40B4-BE49-F238E27FC236}">
                <a16:creationId xmlns:a16="http://schemas.microsoft.com/office/drawing/2014/main" id="{A0258F9A-C06E-4D18-A575-DD6CE6089690}"/>
              </a:ext>
            </a:extLst>
          </p:cNvPr>
          <p:cNvPicPr>
            <a:picLocks noChangeAspect="1"/>
          </p:cNvPicPr>
          <p:nvPr/>
        </p:nvPicPr>
        <p:blipFill>
          <a:blip r:embed="rId3"/>
          <a:stretch>
            <a:fillRect/>
          </a:stretch>
        </p:blipFill>
        <p:spPr>
          <a:xfrm>
            <a:off x="6455860" y="1597981"/>
            <a:ext cx="3758074" cy="2112885"/>
          </a:xfrm>
          <a:prstGeom prst="rect">
            <a:avLst/>
          </a:prstGeom>
        </p:spPr>
      </p:pic>
      <p:sp>
        <p:nvSpPr>
          <p:cNvPr id="5" name="TextBox 4">
            <a:extLst>
              <a:ext uri="{FF2B5EF4-FFF2-40B4-BE49-F238E27FC236}">
                <a16:creationId xmlns:a16="http://schemas.microsoft.com/office/drawing/2014/main" id="{A46BFE96-2408-4554-8B73-5CCA407477A1}"/>
              </a:ext>
            </a:extLst>
          </p:cNvPr>
          <p:cNvSpPr txBox="1"/>
          <p:nvPr/>
        </p:nvSpPr>
        <p:spPr>
          <a:xfrm>
            <a:off x="6285389" y="3959441"/>
            <a:ext cx="5797119" cy="523220"/>
          </a:xfrm>
          <a:prstGeom prst="rect">
            <a:avLst/>
          </a:prstGeom>
          <a:noFill/>
        </p:spPr>
        <p:txBody>
          <a:bodyPr wrap="square" rtlCol="0">
            <a:spAutoFit/>
          </a:bodyPr>
          <a:lstStyle/>
          <a:p>
            <a:r>
              <a:rPr lang="en-US" dirty="0"/>
              <a:t>The above picture clearly indicates overfitting vs underfitting and optimal.</a:t>
            </a:r>
            <a:endParaRPr lang="en-IN" dirty="0"/>
          </a:p>
        </p:txBody>
      </p:sp>
    </p:spTree>
    <p:extLst>
      <p:ext uri="{BB962C8B-B14F-4D97-AF65-F5344CB8AC3E}">
        <p14:creationId xmlns:p14="http://schemas.microsoft.com/office/powerpoint/2010/main" val="18062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p:tgtEl>
                                          <p:spTgt spid="1026"/>
                                        </p:tgtEl>
                                        <p:attrNameLst>
                                          <p:attrName>ppt_y</p:attrName>
                                        </p:attrNameLst>
                                      </p:cBhvr>
                                      <p:tavLst>
                                        <p:tav tm="0">
                                          <p:val>
                                            <p:strVal val="#ppt_y+#ppt_h*1.125000"/>
                                          </p:val>
                                        </p:tav>
                                        <p:tav tm="100000">
                                          <p:val>
                                            <p:strVal val="#ppt_y"/>
                                          </p:val>
                                        </p:tav>
                                      </p:tavLst>
                                    </p:anim>
                                    <p:animEffect transition="in" filter="wipe(up)">
                                      <p:cBhvr>
                                        <p:cTn id="8" dur="500"/>
                                        <p:tgtEl>
                                          <p:spTgt spid="1026"/>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FF04-A7E4-4A0A-95C6-626956E0CC87}"/>
              </a:ext>
            </a:extLst>
          </p:cNvPr>
          <p:cNvSpPr>
            <a:spLocks noGrp="1"/>
          </p:cNvSpPr>
          <p:nvPr>
            <p:ph type="title"/>
          </p:nvPr>
        </p:nvSpPr>
        <p:spPr/>
        <p:txBody>
          <a:bodyPr/>
          <a:lstStyle/>
          <a:p>
            <a:r>
              <a:rPr lang="en-US" dirty="0"/>
              <a:t>Diagrams Representing different Fits in ML </a:t>
            </a:r>
            <a:endParaRPr lang="en-IN" dirty="0"/>
          </a:p>
        </p:txBody>
      </p:sp>
      <p:pic>
        <p:nvPicPr>
          <p:cNvPr id="3" name="Picture 2">
            <a:extLst>
              <a:ext uri="{FF2B5EF4-FFF2-40B4-BE49-F238E27FC236}">
                <a16:creationId xmlns:a16="http://schemas.microsoft.com/office/drawing/2014/main" id="{09F90024-1D6E-4F1B-BBCD-FD0D7F4B057F}"/>
              </a:ext>
            </a:extLst>
          </p:cNvPr>
          <p:cNvPicPr>
            <a:picLocks noChangeAspect="1"/>
          </p:cNvPicPr>
          <p:nvPr/>
        </p:nvPicPr>
        <p:blipFill>
          <a:blip r:embed="rId2"/>
          <a:stretch>
            <a:fillRect/>
          </a:stretch>
        </p:blipFill>
        <p:spPr>
          <a:xfrm>
            <a:off x="1431895" y="1321941"/>
            <a:ext cx="9159258" cy="3663703"/>
          </a:xfrm>
          <a:prstGeom prst="rect">
            <a:avLst/>
          </a:prstGeom>
        </p:spPr>
      </p:pic>
    </p:spTree>
    <p:extLst>
      <p:ext uri="{BB962C8B-B14F-4D97-AF65-F5344CB8AC3E}">
        <p14:creationId xmlns:p14="http://schemas.microsoft.com/office/powerpoint/2010/main" val="848240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15" name="Google Shape;215;p23"/>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Why do we use Regression Analysis?</a:t>
            </a:r>
            <a:endParaRPr sz="1800" b="1">
              <a:solidFill>
                <a:srgbClr val="595959"/>
              </a:solidFill>
              <a:latin typeface="Arial"/>
              <a:ea typeface="Arial"/>
              <a:cs typeface="Arial"/>
              <a:sym typeface="Arial"/>
            </a:endParaRPr>
          </a:p>
        </p:txBody>
      </p:sp>
      <p:sp>
        <p:nvSpPr>
          <p:cNvPr id="216" name="Google Shape;216;p23"/>
          <p:cNvSpPr txBox="1"/>
          <p:nvPr/>
        </p:nvSpPr>
        <p:spPr>
          <a:xfrm>
            <a:off x="342001" y="1755102"/>
            <a:ext cx="10346713"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As mentioned above, Regression analysis helps in the prediction of a continuous variable. There are various scenarios in the real world where we need some future predictions such as weather condition, sales prediction, marketing trends, etc., for such case we need some technology which can make predictions more accurately. So for such case we need Regression analysis which is a statistical method and used in machine learning and data science. Below are some other reasons for using Regression analysis: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Regression estimates the relationship between the target and the independent variable.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is used to find the trends in data.</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helps to predict real/continuous values.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By performing the regression, we can confidently determine the most important factor, the least important factor, and how each factor is affecting the other factors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23" name="Google Shape;223;p24"/>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Regression</a:t>
            </a:r>
            <a:endParaRPr sz="1800" b="1">
              <a:solidFill>
                <a:srgbClr val="595959"/>
              </a:solidFill>
              <a:latin typeface="Arial"/>
              <a:ea typeface="Arial"/>
              <a:cs typeface="Arial"/>
              <a:sym typeface="Arial"/>
            </a:endParaRPr>
          </a:p>
        </p:txBody>
      </p:sp>
      <p:pic>
        <p:nvPicPr>
          <p:cNvPr id="224" name="Google Shape;224;p24" descr="Regression Analysis in Machine learning"/>
          <p:cNvPicPr preferRelativeResize="0"/>
          <p:nvPr/>
        </p:nvPicPr>
        <p:blipFill rotWithShape="1">
          <a:blip r:embed="rId3">
            <a:alphaModFix/>
          </a:blip>
          <a:srcRect/>
          <a:stretch/>
        </p:blipFill>
        <p:spPr>
          <a:xfrm>
            <a:off x="2501118" y="1583369"/>
            <a:ext cx="4998720" cy="4152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30" name="Google Shape;230;p25"/>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Linear Regression in Machine Learning</a:t>
            </a:r>
            <a:endParaRPr sz="1800" b="1">
              <a:solidFill>
                <a:srgbClr val="595959"/>
              </a:solidFill>
              <a:latin typeface="Arial"/>
              <a:ea typeface="Arial"/>
              <a:cs typeface="Arial"/>
              <a:sym typeface="Arial"/>
            </a:endParaRPr>
          </a:p>
        </p:txBody>
      </p:sp>
      <p:sp>
        <p:nvSpPr>
          <p:cNvPr id="231" name="Google Shape;231;p25"/>
          <p:cNvSpPr txBox="1"/>
          <p:nvPr/>
        </p:nvSpPr>
        <p:spPr>
          <a:xfrm>
            <a:off x="342001" y="1391117"/>
            <a:ext cx="6476049"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Linear regression is one of the easiest and most popular Machine Learning algorithms. It is a statistical method that is used for predictive analysis. Linear regression makes predictions for continuous/real or numeric variables such as sales, salary, age, product price, etc.</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Linear regression algorithm shows a linear relationship between a dependent (y) and one or more independent (y) variables, hence called as linear regression.</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Mathematically, we can represent a linear regression as: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Here,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Y= Dependent Variable (Target Variable)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X= Independent Variable (predictor Variable)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a0= intercept of the line (Gives an additional degree of freedom)</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a1 = Linear regression coefficient (scale factor to each input value).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ε = random error</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values for x and y variables are training datasets for Linear Regression model representation.</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p:txBody>
      </p:sp>
      <p:pic>
        <p:nvPicPr>
          <p:cNvPr id="232" name="Google Shape;232;p25" descr="Linear Regression in Machine Learning"/>
          <p:cNvPicPr preferRelativeResize="0"/>
          <p:nvPr/>
        </p:nvPicPr>
        <p:blipFill rotWithShape="1">
          <a:blip r:embed="rId3">
            <a:alphaModFix/>
          </a:blip>
          <a:srcRect/>
          <a:stretch/>
        </p:blipFill>
        <p:spPr>
          <a:xfrm>
            <a:off x="6649041" y="2138963"/>
            <a:ext cx="5356860" cy="2885797"/>
          </a:xfrm>
          <a:prstGeom prst="rect">
            <a:avLst/>
          </a:prstGeom>
          <a:noFill/>
          <a:ln>
            <a:noFill/>
          </a:ln>
        </p:spPr>
      </p:pic>
      <p:pic>
        <p:nvPicPr>
          <p:cNvPr id="233" name="Google Shape;233;p25"/>
          <p:cNvPicPr preferRelativeResize="0"/>
          <p:nvPr/>
        </p:nvPicPr>
        <p:blipFill rotWithShape="1">
          <a:blip r:embed="rId4">
            <a:alphaModFix/>
          </a:blip>
          <a:srcRect l="24915" t="-3168"/>
          <a:stretch/>
        </p:blipFill>
        <p:spPr>
          <a:xfrm>
            <a:off x="479394" y="4012707"/>
            <a:ext cx="1444656" cy="3223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39" name="Google Shape;239;p26"/>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Linear Regression in Machine Learning</a:t>
            </a:r>
            <a:endParaRPr sz="1800" b="1">
              <a:solidFill>
                <a:srgbClr val="595959"/>
              </a:solidFill>
              <a:latin typeface="Arial"/>
              <a:ea typeface="Arial"/>
              <a:cs typeface="Arial"/>
              <a:sym typeface="Arial"/>
            </a:endParaRPr>
          </a:p>
        </p:txBody>
      </p:sp>
      <p:sp>
        <p:nvSpPr>
          <p:cNvPr id="240" name="Google Shape;240;p26"/>
          <p:cNvSpPr txBox="1"/>
          <p:nvPr/>
        </p:nvSpPr>
        <p:spPr>
          <a:xfrm>
            <a:off x="342001" y="1391117"/>
            <a:ext cx="4815925"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Positive Linear Relationship:</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If the dependent variable increases on the Y-axis and independent variable increases on X-axis, then such a relationship is termed as a Positive linear relationship.</a:t>
            </a:r>
            <a:endParaRPr/>
          </a:p>
        </p:txBody>
      </p:sp>
      <p:pic>
        <p:nvPicPr>
          <p:cNvPr id="241" name="Google Shape;241;p26" descr="Linear Regression in Machine Learning"/>
          <p:cNvPicPr preferRelativeResize="0"/>
          <p:nvPr/>
        </p:nvPicPr>
        <p:blipFill rotWithShape="1">
          <a:blip r:embed="rId3">
            <a:alphaModFix/>
          </a:blip>
          <a:srcRect/>
          <a:stretch/>
        </p:blipFill>
        <p:spPr>
          <a:xfrm>
            <a:off x="593430" y="3061405"/>
            <a:ext cx="3124200" cy="2164080"/>
          </a:xfrm>
          <a:prstGeom prst="rect">
            <a:avLst/>
          </a:prstGeom>
          <a:noFill/>
          <a:ln>
            <a:noFill/>
          </a:ln>
        </p:spPr>
      </p:pic>
      <p:sp>
        <p:nvSpPr>
          <p:cNvPr id="242" name="Google Shape;242;p26"/>
          <p:cNvSpPr txBox="1"/>
          <p:nvPr/>
        </p:nvSpPr>
        <p:spPr>
          <a:xfrm>
            <a:off x="6300397" y="1391117"/>
            <a:ext cx="4991999"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Negative Linear Relationship</a:t>
            </a:r>
            <a:r>
              <a:rPr lang="en-US" sz="1600">
                <a:solidFill>
                  <a:srgbClr val="595959"/>
                </a:solidFill>
                <a:latin typeface="Arial"/>
                <a:ea typeface="Arial"/>
                <a:cs typeface="Arial"/>
                <a:sym typeface="Arial"/>
              </a:rPr>
              <a:t>:</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If the dependent variable decreases on the Y-axis and independent variable increases on the X-axis, then such a relationship is called a negative linear relationship.</a:t>
            </a:r>
            <a:endParaRPr/>
          </a:p>
        </p:txBody>
      </p:sp>
      <p:pic>
        <p:nvPicPr>
          <p:cNvPr id="243" name="Google Shape;243;p26" descr="Linear Regression in Machine Learning"/>
          <p:cNvPicPr preferRelativeResize="0"/>
          <p:nvPr/>
        </p:nvPicPr>
        <p:blipFill rotWithShape="1">
          <a:blip r:embed="rId4">
            <a:alphaModFix/>
          </a:blip>
          <a:srcRect/>
          <a:stretch/>
        </p:blipFill>
        <p:spPr>
          <a:xfrm>
            <a:off x="6797972" y="2959778"/>
            <a:ext cx="3352800" cy="246888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49" name="Google Shape;249;p27"/>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Types of Linear Regression</a:t>
            </a:r>
            <a:endParaRPr sz="1800" b="1">
              <a:solidFill>
                <a:srgbClr val="595959"/>
              </a:solidFill>
              <a:latin typeface="Arial"/>
              <a:ea typeface="Arial"/>
              <a:cs typeface="Arial"/>
              <a:sym typeface="Arial"/>
            </a:endParaRPr>
          </a:p>
        </p:txBody>
      </p:sp>
      <p:sp>
        <p:nvSpPr>
          <p:cNvPr id="250" name="Google Shape;250;p27"/>
          <p:cNvSpPr txBox="1"/>
          <p:nvPr/>
        </p:nvSpPr>
        <p:spPr>
          <a:xfrm>
            <a:off x="342002" y="1755102"/>
            <a:ext cx="7271238"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Simple Linear Regression: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If a single independent variable is used to predict the value of a numerical dependent variable, then such a Linear Regression algorithm is called Simple Linear Regression.</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Multiple Linear Regression: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If more than one independent variable is used to predict the value of a numerical dependent variable, then such a Linear Regression algorithm is called Multiple Linear Regression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56" name="Google Shape;256;p28"/>
          <p:cNvSpPr txBox="1"/>
          <p:nvPr/>
        </p:nvSpPr>
        <p:spPr>
          <a:xfrm>
            <a:off x="370302" y="572130"/>
            <a:ext cx="6751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Assumptions of Linear Regression</a:t>
            </a:r>
            <a:endParaRPr sz="1800" b="1">
              <a:solidFill>
                <a:srgbClr val="595959"/>
              </a:solidFill>
              <a:latin typeface="Arial"/>
              <a:ea typeface="Arial"/>
              <a:cs typeface="Arial"/>
              <a:sym typeface="Arial"/>
            </a:endParaRPr>
          </a:p>
        </p:txBody>
      </p:sp>
      <p:sp>
        <p:nvSpPr>
          <p:cNvPr id="257" name="Google Shape;257;p28"/>
          <p:cNvSpPr txBox="1"/>
          <p:nvPr/>
        </p:nvSpPr>
        <p:spPr>
          <a:xfrm>
            <a:off x="304252" y="941417"/>
            <a:ext cx="9015000" cy="375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Linear regression assumes the linear relationship between the dependent and independent variables.</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Multicollinearity means high correlation between the independent variables. Due to multicollinearity, it may be difficult to find the true relationship between the predictors and target variables. Or we can say, it is difficult to determine which predictor variable is affecting the target variable and which is not. So, the model assumes either little or no multicollinearity between the features or independent variables.</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Homoscedasticity is a situation when the error term is the same for all the values of independent variables. With homoscedasticity, there should be no clear pattern distribution of data in the scatter plot.</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Linear regression assumes that the error term should follow the normal distribution pattern.It can be checked using the q-q plot. If the plot shows a straight line without any deviation, which means the error is normally distributed.</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The linear regression model assumes no autocorrelation in error terms. If there will be any correlation in the error term, then it will drastically reduce the accuracy of the model. Autocorrelation usually occurs if there is a dependency between residual errors</a:t>
            </a:r>
            <a:endParaRPr/>
          </a:p>
        </p:txBody>
      </p:sp>
      <p:pic>
        <p:nvPicPr>
          <p:cNvPr id="258" name="Google Shape;258;p28"/>
          <p:cNvPicPr preferRelativeResize="0"/>
          <p:nvPr/>
        </p:nvPicPr>
        <p:blipFill>
          <a:blip r:embed="rId3">
            <a:alphaModFix/>
          </a:blip>
          <a:stretch>
            <a:fillRect/>
          </a:stretch>
        </p:blipFill>
        <p:spPr>
          <a:xfrm>
            <a:off x="2300950" y="5128225"/>
            <a:ext cx="5103350" cy="1493750"/>
          </a:xfrm>
          <a:prstGeom prst="rect">
            <a:avLst/>
          </a:prstGeom>
          <a:noFill/>
          <a:ln>
            <a:noFill/>
          </a:ln>
        </p:spPr>
      </p:pic>
      <p:sp>
        <p:nvSpPr>
          <p:cNvPr id="259" name="Google Shape;259;p28"/>
          <p:cNvSpPr txBox="1"/>
          <p:nvPr/>
        </p:nvSpPr>
        <p:spPr>
          <a:xfrm>
            <a:off x="1541475" y="4697125"/>
            <a:ext cx="7018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rgbClr val="4D5156"/>
                </a:solidFill>
                <a:highlight>
                  <a:srgbClr val="FFFFFF"/>
                </a:highlight>
              </a:rPr>
              <a:t>In statistics, a Q–Q plot is a probability plot, which is a graphical method for comparing two probability distributions by plotting their quantiles against each other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65" name="Google Shape;265;p29"/>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Simple Linear Regression Model</a:t>
            </a:r>
            <a:endParaRPr sz="1800" b="1">
              <a:solidFill>
                <a:srgbClr val="595959"/>
              </a:solidFill>
              <a:latin typeface="Arial"/>
              <a:ea typeface="Arial"/>
              <a:cs typeface="Arial"/>
              <a:sym typeface="Arial"/>
            </a:endParaRPr>
          </a:p>
        </p:txBody>
      </p:sp>
      <p:pic>
        <p:nvPicPr>
          <p:cNvPr id="266" name="Google Shape;266;p29"/>
          <p:cNvPicPr preferRelativeResize="0"/>
          <p:nvPr/>
        </p:nvPicPr>
        <p:blipFill rotWithShape="1">
          <a:blip r:embed="rId3">
            <a:alphaModFix/>
          </a:blip>
          <a:srcRect l="10022"/>
          <a:stretch/>
        </p:blipFill>
        <p:spPr>
          <a:xfrm>
            <a:off x="424334" y="1762050"/>
            <a:ext cx="4720590" cy="4335145"/>
          </a:xfrm>
          <a:prstGeom prst="rect">
            <a:avLst/>
          </a:prstGeom>
          <a:noFill/>
          <a:ln>
            <a:noFill/>
          </a:ln>
        </p:spPr>
      </p:pic>
      <p:pic>
        <p:nvPicPr>
          <p:cNvPr id="2" name="Picture 1">
            <a:extLst>
              <a:ext uri="{FF2B5EF4-FFF2-40B4-BE49-F238E27FC236}">
                <a16:creationId xmlns:a16="http://schemas.microsoft.com/office/drawing/2014/main" id="{313D4AF8-A334-4980-9CE6-4566D56DAB94}"/>
              </a:ext>
            </a:extLst>
          </p:cNvPr>
          <p:cNvPicPr>
            <a:picLocks noChangeAspect="1"/>
          </p:cNvPicPr>
          <p:nvPr/>
        </p:nvPicPr>
        <p:blipFill>
          <a:blip r:embed="rId4"/>
          <a:stretch>
            <a:fillRect/>
          </a:stretch>
        </p:blipFill>
        <p:spPr>
          <a:xfrm>
            <a:off x="6096000" y="2909008"/>
            <a:ext cx="4171950" cy="27622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72" name="Google Shape;272;p30"/>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Simple Linear Regression Model</a:t>
            </a:r>
            <a:endParaRPr sz="1800" b="1">
              <a:solidFill>
                <a:srgbClr val="595959"/>
              </a:solidFill>
              <a:latin typeface="Arial"/>
              <a:ea typeface="Arial"/>
              <a:cs typeface="Arial"/>
              <a:sym typeface="Arial"/>
            </a:endParaRPr>
          </a:p>
        </p:txBody>
      </p:sp>
      <p:pic>
        <p:nvPicPr>
          <p:cNvPr id="273" name="Google Shape;273;p30"/>
          <p:cNvPicPr preferRelativeResize="0"/>
          <p:nvPr/>
        </p:nvPicPr>
        <p:blipFill rotWithShape="1">
          <a:blip r:embed="rId3">
            <a:alphaModFix/>
          </a:blip>
          <a:srcRect l="10022"/>
          <a:stretch/>
        </p:blipFill>
        <p:spPr>
          <a:xfrm>
            <a:off x="424334" y="1762050"/>
            <a:ext cx="4720590" cy="4335145"/>
          </a:xfrm>
          <a:prstGeom prst="rect">
            <a:avLst/>
          </a:prstGeom>
          <a:noFill/>
          <a:ln>
            <a:noFill/>
          </a:ln>
        </p:spPr>
      </p:pic>
      <p:pic>
        <p:nvPicPr>
          <p:cNvPr id="274" name="Google Shape;274;p30"/>
          <p:cNvPicPr preferRelativeResize="0"/>
          <p:nvPr/>
        </p:nvPicPr>
        <p:blipFill rotWithShape="1">
          <a:blip r:embed="rId4">
            <a:alphaModFix/>
          </a:blip>
          <a:srcRect/>
          <a:stretch/>
        </p:blipFill>
        <p:spPr>
          <a:xfrm>
            <a:off x="6232124" y="1662977"/>
            <a:ext cx="5024037" cy="43351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53DA-E55A-4E88-9494-EA28189C0963}"/>
              </a:ext>
            </a:extLst>
          </p:cNvPr>
          <p:cNvSpPr>
            <a:spLocks noGrp="1"/>
          </p:cNvSpPr>
          <p:nvPr>
            <p:ph type="title"/>
          </p:nvPr>
        </p:nvSpPr>
        <p:spPr/>
        <p:txBody>
          <a:bodyPr/>
          <a:lstStyle/>
          <a:p>
            <a:r>
              <a:rPr lang="en-US" dirty="0"/>
              <a:t>Machine learning</a:t>
            </a:r>
            <a:endParaRPr lang="en-IN" dirty="0"/>
          </a:p>
        </p:txBody>
      </p:sp>
      <p:pic>
        <p:nvPicPr>
          <p:cNvPr id="7" name="Picture 6" descr="Diagram&#10;&#10;Description automatically generated">
            <a:extLst>
              <a:ext uri="{FF2B5EF4-FFF2-40B4-BE49-F238E27FC236}">
                <a16:creationId xmlns:a16="http://schemas.microsoft.com/office/drawing/2014/main" id="{1D9316FE-8927-4B99-9773-17D937B1AB3D}"/>
              </a:ext>
            </a:extLst>
          </p:cNvPr>
          <p:cNvPicPr>
            <a:picLocks noChangeAspect="1"/>
          </p:cNvPicPr>
          <p:nvPr/>
        </p:nvPicPr>
        <p:blipFill>
          <a:blip r:embed="rId2"/>
          <a:stretch>
            <a:fillRect/>
          </a:stretch>
        </p:blipFill>
        <p:spPr>
          <a:xfrm>
            <a:off x="3773656" y="1228295"/>
            <a:ext cx="4710205" cy="3727112"/>
          </a:xfrm>
          <a:prstGeom prst="rect">
            <a:avLst/>
          </a:prstGeom>
        </p:spPr>
      </p:pic>
      <p:sp>
        <p:nvSpPr>
          <p:cNvPr id="8" name="TextBox 7">
            <a:extLst>
              <a:ext uri="{FF2B5EF4-FFF2-40B4-BE49-F238E27FC236}">
                <a16:creationId xmlns:a16="http://schemas.microsoft.com/office/drawing/2014/main" id="{B5835877-D877-4974-9C9F-2AE002820962}"/>
              </a:ext>
            </a:extLst>
          </p:cNvPr>
          <p:cNvSpPr txBox="1"/>
          <p:nvPr/>
        </p:nvSpPr>
        <p:spPr>
          <a:xfrm>
            <a:off x="8759834" y="2657659"/>
            <a:ext cx="1544714" cy="307777"/>
          </a:xfrm>
          <a:prstGeom prst="rect">
            <a:avLst/>
          </a:prstGeom>
          <a:noFill/>
        </p:spPr>
        <p:txBody>
          <a:bodyPr wrap="square" rtlCol="0">
            <a:spAutoFit/>
          </a:bodyPr>
          <a:lstStyle/>
          <a:p>
            <a:r>
              <a:rPr lang="en-US" b="1" dirty="0"/>
              <a:t>Dog</a:t>
            </a:r>
            <a:endParaRPr lang="en-IN" b="1" dirty="0"/>
          </a:p>
        </p:txBody>
      </p:sp>
      <p:sp>
        <p:nvSpPr>
          <p:cNvPr id="9" name="TextBox 8">
            <a:extLst>
              <a:ext uri="{FF2B5EF4-FFF2-40B4-BE49-F238E27FC236}">
                <a16:creationId xmlns:a16="http://schemas.microsoft.com/office/drawing/2014/main" id="{09B939D9-2A85-4636-8EE3-FB72C9D0B7E5}"/>
              </a:ext>
            </a:extLst>
          </p:cNvPr>
          <p:cNvSpPr txBox="1"/>
          <p:nvPr/>
        </p:nvSpPr>
        <p:spPr>
          <a:xfrm>
            <a:off x="8804613" y="3345922"/>
            <a:ext cx="719091" cy="307777"/>
          </a:xfrm>
          <a:prstGeom prst="rect">
            <a:avLst/>
          </a:prstGeom>
          <a:noFill/>
        </p:spPr>
        <p:txBody>
          <a:bodyPr wrap="square" rtlCol="0">
            <a:spAutoFit/>
          </a:bodyPr>
          <a:lstStyle/>
          <a:p>
            <a:r>
              <a:rPr lang="en-US" b="1" dirty="0"/>
              <a:t>Cat</a:t>
            </a:r>
            <a:endParaRPr lang="en-IN" b="1" dirty="0"/>
          </a:p>
        </p:txBody>
      </p:sp>
      <p:cxnSp>
        <p:nvCxnSpPr>
          <p:cNvPr id="11" name="Straight Arrow Connector 10">
            <a:extLst>
              <a:ext uri="{FF2B5EF4-FFF2-40B4-BE49-F238E27FC236}">
                <a16:creationId xmlns:a16="http://schemas.microsoft.com/office/drawing/2014/main" id="{45880CBD-F022-4229-A129-2552BD5F0C0F}"/>
              </a:ext>
            </a:extLst>
          </p:cNvPr>
          <p:cNvCxnSpPr/>
          <p:nvPr/>
        </p:nvCxnSpPr>
        <p:spPr>
          <a:xfrm>
            <a:off x="2627671" y="2496183"/>
            <a:ext cx="87001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28" name="Picture 4" descr="Pug Dog Images, Stock Photos &amp;amp; Vectors | Shutterstock">
            <a:extLst>
              <a:ext uri="{FF2B5EF4-FFF2-40B4-BE49-F238E27FC236}">
                <a16:creationId xmlns:a16="http://schemas.microsoft.com/office/drawing/2014/main" id="{6BCDD9EC-B426-4588-9EE0-E26B50DF43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486" b="8793"/>
          <a:stretch/>
        </p:blipFill>
        <p:spPr bwMode="auto">
          <a:xfrm>
            <a:off x="1029301" y="1646445"/>
            <a:ext cx="1704512" cy="16994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D7F1708-E979-4460-B5AD-6AC76ADAD3DB}"/>
              </a:ext>
            </a:extLst>
          </p:cNvPr>
          <p:cNvPicPr>
            <a:picLocks noChangeAspect="1"/>
          </p:cNvPicPr>
          <p:nvPr/>
        </p:nvPicPr>
        <p:blipFill>
          <a:blip r:embed="rId4"/>
          <a:stretch>
            <a:fillRect/>
          </a:stretch>
        </p:blipFill>
        <p:spPr>
          <a:xfrm>
            <a:off x="1184669" y="3919941"/>
            <a:ext cx="1704511" cy="1073842"/>
          </a:xfrm>
          <a:prstGeom prst="rect">
            <a:avLst/>
          </a:prstGeom>
        </p:spPr>
      </p:pic>
      <p:cxnSp>
        <p:nvCxnSpPr>
          <p:cNvPr id="14" name="Straight Arrow Connector 13">
            <a:extLst>
              <a:ext uri="{FF2B5EF4-FFF2-40B4-BE49-F238E27FC236}">
                <a16:creationId xmlns:a16="http://schemas.microsoft.com/office/drawing/2014/main" id="{6E674FD3-387B-4F36-B8D4-9821A15D7C92}"/>
              </a:ext>
            </a:extLst>
          </p:cNvPr>
          <p:cNvCxnSpPr>
            <a:cxnSpLocks/>
          </p:cNvCxnSpPr>
          <p:nvPr/>
        </p:nvCxnSpPr>
        <p:spPr>
          <a:xfrm flipV="1">
            <a:off x="2931273" y="3919941"/>
            <a:ext cx="800290" cy="5023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757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28"/>
                                        </p:tgtEl>
                                      </p:cBhvr>
                                    </p:animEffect>
                                    <p:animScale>
                                      <p:cBhvr>
                                        <p:cTn id="7" dur="250" autoRev="1" fill="hold"/>
                                        <p:tgtEl>
                                          <p:spTgt spid="10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up)">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81" name="Google Shape;281;p31"/>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Model Performance</a:t>
            </a:r>
            <a:endParaRPr sz="1800" b="1">
              <a:solidFill>
                <a:srgbClr val="595959"/>
              </a:solidFill>
              <a:latin typeface="Arial"/>
              <a:ea typeface="Arial"/>
              <a:cs typeface="Arial"/>
              <a:sym typeface="Arial"/>
            </a:endParaRPr>
          </a:p>
        </p:txBody>
      </p:sp>
      <p:sp>
        <p:nvSpPr>
          <p:cNvPr id="282" name="Google Shape;282;p31"/>
          <p:cNvSpPr txBox="1"/>
          <p:nvPr/>
        </p:nvSpPr>
        <p:spPr>
          <a:xfrm>
            <a:off x="342001" y="1266828"/>
            <a:ext cx="7834333" cy="33239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The Goodness of fit determines how the line of regression fits the set of observations. The process of finding the best model out of various models is called optimization. It can be achieved by below method:</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R-squared method:</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R-squared is a statistical method that determines the goodness of fit.</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measures the strength of the relationship between the dependent and independent variables on a scale of 0-100%.</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The high value of R-square determines the less difference between the predicted values and actual values and hence represents a good model.</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is also called a coefficient of determination, or coefficient of multiple determination for multiple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can be calculated from the below formula:</a:t>
            </a:r>
            <a:endParaRPr/>
          </a:p>
          <a:p>
            <a:pPr marL="285750" marR="0" lvl="0" indent="-196850" algn="l" rtl="0">
              <a:spcBef>
                <a:spcPts val="0"/>
              </a:spcBef>
              <a:spcAft>
                <a:spcPts val="0"/>
              </a:spcAft>
              <a:buClr>
                <a:schemeClr val="dk1"/>
              </a:buClr>
              <a:buSzPts val="1400"/>
              <a:buFont typeface="Arial"/>
              <a:buNone/>
            </a:pPr>
            <a:endParaRPr sz="1400">
              <a:solidFill>
                <a:srgbClr val="595959"/>
              </a:solidFill>
              <a:latin typeface="Arial"/>
              <a:ea typeface="Arial"/>
              <a:cs typeface="Arial"/>
              <a:sym typeface="Arial"/>
            </a:endParaRPr>
          </a:p>
          <a:p>
            <a:pPr marL="285750" marR="0" lvl="0" indent="-196850" algn="l" rtl="0">
              <a:spcBef>
                <a:spcPts val="0"/>
              </a:spcBef>
              <a:spcAft>
                <a:spcPts val="0"/>
              </a:spcAft>
              <a:buClr>
                <a:schemeClr val="dk1"/>
              </a:buClr>
              <a:buSzPts val="1400"/>
              <a:buFont typeface="Arial"/>
              <a:buNone/>
            </a:pPr>
            <a:endParaRPr sz="1400">
              <a:solidFill>
                <a:srgbClr val="595959"/>
              </a:solidFill>
              <a:latin typeface="Arial"/>
              <a:ea typeface="Arial"/>
              <a:cs typeface="Arial"/>
              <a:sym typeface="Arial"/>
            </a:endParaRPr>
          </a:p>
        </p:txBody>
      </p:sp>
      <p:pic>
        <p:nvPicPr>
          <p:cNvPr id="283" name="Google Shape;283;p31" descr="Linear Regression in Machine Learning"/>
          <p:cNvPicPr preferRelativeResize="0"/>
          <p:nvPr/>
        </p:nvPicPr>
        <p:blipFill rotWithShape="1">
          <a:blip r:embed="rId3">
            <a:alphaModFix/>
          </a:blip>
          <a:srcRect/>
          <a:stretch/>
        </p:blipFill>
        <p:spPr>
          <a:xfrm>
            <a:off x="544496" y="4464616"/>
            <a:ext cx="2749119" cy="69331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89" name="Google Shape;289;p32"/>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Multiple Linear Regression Model</a:t>
            </a:r>
            <a:endParaRPr sz="1800" b="1">
              <a:solidFill>
                <a:srgbClr val="595959"/>
              </a:solidFill>
              <a:latin typeface="Arial"/>
              <a:ea typeface="Arial"/>
              <a:cs typeface="Arial"/>
              <a:sym typeface="Arial"/>
            </a:endParaRPr>
          </a:p>
        </p:txBody>
      </p:sp>
      <p:sp>
        <p:nvSpPr>
          <p:cNvPr id="290" name="Google Shape;290;p32"/>
          <p:cNvSpPr txBox="1"/>
          <p:nvPr/>
        </p:nvSpPr>
        <p:spPr>
          <a:xfrm>
            <a:off x="428347" y="1362657"/>
            <a:ext cx="8208901"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Some key points about MLR:</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For MLR, the dependent or target variable(Y) must be the continuous/real, but the predictor or independent variable may be of continuous or categorical form.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Each feature variable must model the linear relationship with the dependent variable.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MLR tries to fit a regression line through a multidimensional space of data-points.</a:t>
            </a:r>
            <a:endParaRPr/>
          </a:p>
        </p:txBody>
      </p:sp>
      <p:pic>
        <p:nvPicPr>
          <p:cNvPr id="291" name="Google Shape;291;p32"/>
          <p:cNvPicPr preferRelativeResize="0"/>
          <p:nvPr/>
        </p:nvPicPr>
        <p:blipFill rotWithShape="1">
          <a:blip r:embed="rId3">
            <a:alphaModFix/>
          </a:blip>
          <a:srcRect l="13676"/>
          <a:stretch/>
        </p:blipFill>
        <p:spPr>
          <a:xfrm>
            <a:off x="677770" y="3145444"/>
            <a:ext cx="4568825" cy="883920"/>
          </a:xfrm>
          <a:prstGeom prst="rect">
            <a:avLst/>
          </a:prstGeom>
          <a:noFill/>
          <a:ln>
            <a:noFill/>
          </a:ln>
        </p:spPr>
      </p:pic>
      <p:sp>
        <p:nvSpPr>
          <p:cNvPr id="292" name="Google Shape;292;p32"/>
          <p:cNvSpPr txBox="1"/>
          <p:nvPr/>
        </p:nvSpPr>
        <p:spPr>
          <a:xfrm>
            <a:off x="342002" y="4488712"/>
            <a:ext cx="820890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There are mainly two applications of Multiple Linear Regression: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Effectiveness of Independent variable on prediction</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Predicting the impact of changes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298" name="Google Shape;298;p33"/>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Backward Elimination</a:t>
            </a:r>
            <a:endParaRPr sz="1800" b="1">
              <a:solidFill>
                <a:srgbClr val="595959"/>
              </a:solidFill>
              <a:latin typeface="Arial"/>
              <a:ea typeface="Arial"/>
              <a:cs typeface="Arial"/>
              <a:sym typeface="Arial"/>
            </a:endParaRPr>
          </a:p>
        </p:txBody>
      </p:sp>
      <p:sp>
        <p:nvSpPr>
          <p:cNvPr id="299" name="Google Shape;299;p33"/>
          <p:cNvSpPr txBox="1"/>
          <p:nvPr/>
        </p:nvSpPr>
        <p:spPr>
          <a:xfrm>
            <a:off x="428347" y="1362657"/>
            <a:ext cx="8208901"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Backward elimination is a feature selection technique while building a machine learning model. It is used to remove those features that do not have a significant effect on the dependent variable or prediction of output</a:t>
            </a:r>
            <a:endParaRPr sz="1600">
              <a:solidFill>
                <a:srgbClr val="595959"/>
              </a:solidFill>
              <a:latin typeface="Arial"/>
              <a:ea typeface="Arial"/>
              <a:cs typeface="Arial"/>
              <a:sym typeface="Arial"/>
            </a:endParaRPr>
          </a:p>
        </p:txBody>
      </p:sp>
      <p:pic>
        <p:nvPicPr>
          <p:cNvPr id="300" name="Google Shape;300;p33"/>
          <p:cNvPicPr preferRelativeResize="0"/>
          <p:nvPr/>
        </p:nvPicPr>
        <p:blipFill rotWithShape="1">
          <a:blip r:embed="rId3">
            <a:alphaModFix/>
          </a:blip>
          <a:srcRect l="11287"/>
          <a:stretch/>
        </p:blipFill>
        <p:spPr>
          <a:xfrm>
            <a:off x="640878" y="2426174"/>
            <a:ext cx="4731385" cy="398653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06" name="Google Shape;306;p34"/>
          <p:cNvSpPr txBox="1"/>
          <p:nvPr/>
        </p:nvSpPr>
        <p:spPr>
          <a:xfrm>
            <a:off x="543969" y="1438183"/>
            <a:ext cx="3320249" cy="2368534"/>
          </a:xfrm>
          <a:prstGeom prst="rect">
            <a:avLst/>
          </a:prstGeom>
          <a:noFill/>
          <a:ln>
            <a:noFill/>
          </a:ln>
        </p:spPr>
        <p:txBody>
          <a:bodyPr spcFirstLastPara="1" wrap="square" lIns="91425" tIns="45700" rIns="91425" bIns="45700" anchor="t" anchorCtr="0">
            <a:spAutoFit/>
          </a:bodyPr>
          <a:lstStyle/>
          <a:p>
            <a:pPr marL="457200" marR="0" lvl="0" indent="0" algn="l" rtl="0">
              <a:lnSpc>
                <a:spcPct val="107000"/>
              </a:lnSpc>
              <a:spcBef>
                <a:spcPts val="0"/>
              </a:spcBef>
              <a:spcAft>
                <a:spcPts val="0"/>
              </a:spcAft>
              <a:buNone/>
            </a:pPr>
            <a:r>
              <a:rPr lang="en-US" sz="1800" b="1">
                <a:solidFill>
                  <a:srgbClr val="595959"/>
                </a:solidFill>
                <a:highlight>
                  <a:srgbClr val="FFFFFF"/>
                </a:highlight>
                <a:latin typeface="Arial"/>
                <a:ea typeface="Arial"/>
                <a:cs typeface="Arial"/>
                <a:sym typeface="Arial"/>
              </a:rPr>
              <a:t>Methods to build model</a:t>
            </a:r>
            <a:endParaRPr sz="1800" b="1">
              <a:solidFill>
                <a:srgbClr val="595959"/>
              </a:solidFill>
              <a:highlight>
                <a:srgbClr val="FFFFFF"/>
              </a:highlight>
              <a:latin typeface="Arial"/>
              <a:ea typeface="Arial"/>
              <a:cs typeface="Arial"/>
              <a:sym typeface="Arial"/>
            </a:endParaRPr>
          </a:p>
          <a:p>
            <a:pPr marL="457200" marR="0" lvl="0" indent="0" algn="l" rtl="0">
              <a:lnSpc>
                <a:spcPct val="107000"/>
              </a:lnSpc>
              <a:spcBef>
                <a:spcPts val="800"/>
              </a:spcBef>
              <a:spcAft>
                <a:spcPts val="0"/>
              </a:spcAft>
              <a:buNone/>
            </a:pPr>
            <a:r>
              <a:rPr lang="en-US" sz="1800">
                <a:solidFill>
                  <a:srgbClr val="595959"/>
                </a:solidFill>
                <a:highlight>
                  <a:srgbClr val="FFFFFF"/>
                </a:highlight>
                <a:latin typeface="Arial"/>
                <a:ea typeface="Arial"/>
                <a:cs typeface="Arial"/>
                <a:sym typeface="Arial"/>
              </a:rPr>
              <a:t>All-in</a:t>
            </a:r>
            <a:endParaRPr sz="1800">
              <a:solidFill>
                <a:schemeClr val="dk1"/>
              </a:solidFill>
              <a:latin typeface="Calibri"/>
              <a:ea typeface="Calibri"/>
              <a:cs typeface="Calibri"/>
              <a:sym typeface="Calibri"/>
            </a:endParaRPr>
          </a:p>
          <a:p>
            <a:pPr marL="457200" marR="0" lvl="0" indent="0" algn="l" rtl="0">
              <a:lnSpc>
                <a:spcPct val="107000"/>
              </a:lnSpc>
              <a:spcBef>
                <a:spcPts val="800"/>
              </a:spcBef>
              <a:spcAft>
                <a:spcPts val="0"/>
              </a:spcAft>
              <a:buNone/>
            </a:pPr>
            <a:r>
              <a:rPr lang="en-US" sz="1800">
                <a:solidFill>
                  <a:srgbClr val="595959"/>
                </a:solidFill>
                <a:highlight>
                  <a:srgbClr val="FFFFFF"/>
                </a:highlight>
                <a:latin typeface="Arial"/>
                <a:ea typeface="Arial"/>
                <a:cs typeface="Arial"/>
                <a:sym typeface="Arial"/>
              </a:rPr>
              <a:t>Backward Elimination</a:t>
            </a:r>
            <a:endParaRPr sz="1800">
              <a:solidFill>
                <a:schemeClr val="dk1"/>
              </a:solidFill>
              <a:latin typeface="Calibri"/>
              <a:ea typeface="Calibri"/>
              <a:cs typeface="Calibri"/>
              <a:sym typeface="Calibri"/>
            </a:endParaRPr>
          </a:p>
          <a:p>
            <a:pPr marL="457200" marR="0" lvl="0" indent="0" algn="l" rtl="0">
              <a:lnSpc>
                <a:spcPct val="107000"/>
              </a:lnSpc>
              <a:spcBef>
                <a:spcPts val="800"/>
              </a:spcBef>
              <a:spcAft>
                <a:spcPts val="0"/>
              </a:spcAft>
              <a:buNone/>
            </a:pPr>
            <a:r>
              <a:rPr lang="en-US" sz="1800">
                <a:solidFill>
                  <a:srgbClr val="595959"/>
                </a:solidFill>
                <a:highlight>
                  <a:srgbClr val="FFFFFF"/>
                </a:highlight>
                <a:latin typeface="Arial"/>
                <a:ea typeface="Arial"/>
                <a:cs typeface="Arial"/>
                <a:sym typeface="Arial"/>
              </a:rPr>
              <a:t>Forward Selection</a:t>
            </a:r>
            <a:endParaRPr sz="1800">
              <a:solidFill>
                <a:schemeClr val="dk1"/>
              </a:solidFill>
              <a:latin typeface="Calibri"/>
              <a:ea typeface="Calibri"/>
              <a:cs typeface="Calibri"/>
              <a:sym typeface="Calibri"/>
            </a:endParaRPr>
          </a:p>
          <a:p>
            <a:pPr marL="457200" marR="0" lvl="0" indent="0" algn="l" rtl="0">
              <a:lnSpc>
                <a:spcPct val="107000"/>
              </a:lnSpc>
              <a:spcBef>
                <a:spcPts val="800"/>
              </a:spcBef>
              <a:spcAft>
                <a:spcPts val="0"/>
              </a:spcAft>
              <a:buNone/>
            </a:pPr>
            <a:r>
              <a:rPr lang="en-US" sz="1800">
                <a:solidFill>
                  <a:srgbClr val="595959"/>
                </a:solidFill>
                <a:highlight>
                  <a:srgbClr val="FFFFFF"/>
                </a:highlight>
                <a:latin typeface="Arial"/>
                <a:ea typeface="Arial"/>
                <a:cs typeface="Arial"/>
                <a:sym typeface="Arial"/>
              </a:rPr>
              <a:t>Bidirectional Elimination</a:t>
            </a:r>
            <a:endParaRPr sz="1800">
              <a:solidFill>
                <a:schemeClr val="dk1"/>
              </a:solidFill>
              <a:latin typeface="Calibri"/>
              <a:ea typeface="Calibri"/>
              <a:cs typeface="Calibri"/>
              <a:sym typeface="Calibri"/>
            </a:endParaRPr>
          </a:p>
          <a:p>
            <a:pPr marL="457200" marR="0" lvl="0" indent="0" algn="l" rtl="0">
              <a:lnSpc>
                <a:spcPct val="107000"/>
              </a:lnSpc>
              <a:spcBef>
                <a:spcPts val="800"/>
              </a:spcBef>
              <a:spcAft>
                <a:spcPts val="0"/>
              </a:spcAft>
              <a:buNone/>
            </a:pPr>
            <a:r>
              <a:rPr lang="en-US" sz="1800">
                <a:solidFill>
                  <a:srgbClr val="595959"/>
                </a:solidFill>
                <a:highlight>
                  <a:srgbClr val="FFFFFF"/>
                </a:highlight>
                <a:latin typeface="Arial"/>
                <a:ea typeface="Arial"/>
                <a:cs typeface="Arial"/>
                <a:sym typeface="Arial"/>
              </a:rPr>
              <a:t>Score Comparison</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12" name="Google Shape;312;p35"/>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Polynomial Regression</a:t>
            </a:r>
            <a:endParaRPr sz="1800" b="1">
              <a:solidFill>
                <a:srgbClr val="595959"/>
              </a:solidFill>
              <a:latin typeface="Arial"/>
              <a:ea typeface="Arial"/>
              <a:cs typeface="Arial"/>
              <a:sym typeface="Arial"/>
            </a:endParaRPr>
          </a:p>
        </p:txBody>
      </p:sp>
      <p:sp>
        <p:nvSpPr>
          <p:cNvPr id="313" name="Google Shape;313;p35"/>
          <p:cNvSpPr txBox="1"/>
          <p:nvPr/>
        </p:nvSpPr>
        <p:spPr>
          <a:xfrm>
            <a:off x="428347" y="1362657"/>
            <a:ext cx="10579964" cy="224676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Polynomial Regression is a regression algorithm that models the relationship between a dependent(y) and independent variable(x) as nth degree polynomial. The Polynomial Regression equation is given below:</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y= b0+b1x1+ b2x12+ b2x13+...... bnx1n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is also called the special case of Multiple Linear Regression in ML. Because we add some polynomial terms to the Multiple Linear regression equation to convert it into Polynomial Regression.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is a linear model with some modification in order to increase the accuracy.</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The dataset used in Polynomial regression for training is of non-linear nature.</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makes use of a linear regression model to fit the complicated and non-linear functions and datasets.</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Hence, "In Polynomial regression, the original features are converted into Polynomial features of required degree (2,3,..,n) and then modelled using a linear model</a:t>
            </a:r>
            <a:endParaRPr/>
          </a:p>
        </p:txBody>
      </p:sp>
      <p:pic>
        <p:nvPicPr>
          <p:cNvPr id="314" name="Google Shape;314;p35" descr="ML Polynomial Regression"/>
          <p:cNvPicPr preferRelativeResize="0"/>
          <p:nvPr/>
        </p:nvPicPr>
        <p:blipFill rotWithShape="1">
          <a:blip r:embed="rId3">
            <a:alphaModFix/>
          </a:blip>
          <a:srcRect/>
          <a:stretch/>
        </p:blipFill>
        <p:spPr>
          <a:xfrm>
            <a:off x="629574" y="3973173"/>
            <a:ext cx="5520055" cy="23774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20" name="Google Shape;320;p36"/>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Polynomial Regression</a:t>
            </a:r>
            <a:endParaRPr sz="1800" b="1">
              <a:solidFill>
                <a:srgbClr val="595959"/>
              </a:solidFill>
              <a:latin typeface="Arial"/>
              <a:ea typeface="Arial"/>
              <a:cs typeface="Arial"/>
              <a:sym typeface="Arial"/>
            </a:endParaRPr>
          </a:p>
        </p:txBody>
      </p:sp>
      <p:pic>
        <p:nvPicPr>
          <p:cNvPr id="321" name="Google Shape;321;p36"/>
          <p:cNvPicPr preferRelativeResize="0"/>
          <p:nvPr/>
        </p:nvPicPr>
        <p:blipFill rotWithShape="1">
          <a:blip r:embed="rId3">
            <a:alphaModFix/>
          </a:blip>
          <a:srcRect l="13161"/>
          <a:stretch/>
        </p:blipFill>
        <p:spPr>
          <a:xfrm>
            <a:off x="948253" y="2109002"/>
            <a:ext cx="4525010" cy="3314700"/>
          </a:xfrm>
          <a:prstGeom prst="rect">
            <a:avLst/>
          </a:prstGeom>
          <a:noFill/>
          <a:ln>
            <a:noFill/>
          </a:ln>
        </p:spPr>
      </p:pic>
      <p:pic>
        <p:nvPicPr>
          <p:cNvPr id="322" name="Google Shape;322;p36"/>
          <p:cNvPicPr preferRelativeResize="0"/>
          <p:nvPr/>
        </p:nvPicPr>
        <p:blipFill rotWithShape="1">
          <a:blip r:embed="rId4">
            <a:alphaModFix/>
          </a:blip>
          <a:srcRect l="9765"/>
          <a:stretch/>
        </p:blipFill>
        <p:spPr>
          <a:xfrm>
            <a:off x="6311817" y="2066834"/>
            <a:ext cx="4717415" cy="371094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28" name="Google Shape;328;p37"/>
          <p:cNvSpPr txBox="1"/>
          <p:nvPr/>
        </p:nvSpPr>
        <p:spPr>
          <a:xfrm>
            <a:off x="506024" y="973755"/>
            <a:ext cx="9126245"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Arial"/>
                <a:ea typeface="Arial"/>
                <a:cs typeface="Arial"/>
                <a:sym typeface="Arial"/>
              </a:rPr>
              <a:t>Regression Evaluation Metrics</a:t>
            </a:r>
            <a:endParaRPr/>
          </a:p>
          <a:p>
            <a:pPr marL="0" marR="0" lvl="0" indent="0" algn="l" rtl="0">
              <a:spcBef>
                <a:spcPts val="0"/>
              </a:spcBef>
              <a:spcAft>
                <a:spcPts val="0"/>
              </a:spcAft>
              <a:buNone/>
            </a:pPr>
            <a:r>
              <a:rPr lang="en-US" sz="1800" b="0" i="0">
                <a:solidFill>
                  <a:schemeClr val="dk1"/>
                </a:solidFill>
                <a:latin typeface="Arial"/>
                <a:ea typeface="Arial"/>
                <a:cs typeface="Arial"/>
                <a:sym typeface="Arial"/>
              </a:rPr>
              <a:t>Here are three common evaluation metrics for regression problems:</a:t>
            </a:r>
            <a:endParaRPr/>
          </a:p>
          <a:p>
            <a:pPr marL="0" marR="0" lvl="0" indent="0" algn="l" rtl="0">
              <a:spcBef>
                <a:spcPts val="0"/>
              </a:spcBef>
              <a:spcAft>
                <a:spcPts val="0"/>
              </a:spcAft>
              <a:buNone/>
            </a:pPr>
            <a:endParaRPr sz="1800" b="0" i="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b="1" i="0">
                <a:solidFill>
                  <a:schemeClr val="dk1"/>
                </a:solidFill>
                <a:latin typeface="Arial"/>
                <a:ea typeface="Arial"/>
                <a:cs typeface="Arial"/>
                <a:sym typeface="Arial"/>
              </a:rPr>
              <a:t>Mean Absolute Error (MAE) </a:t>
            </a:r>
            <a:r>
              <a:rPr lang="en-US" sz="1800" b="0" i="0">
                <a:solidFill>
                  <a:schemeClr val="dk1"/>
                </a:solidFill>
                <a:latin typeface="Arial"/>
                <a:ea typeface="Arial"/>
                <a:cs typeface="Arial"/>
                <a:sym typeface="Arial"/>
              </a:rPr>
              <a:t>is the mean of the absolute value of the errors: 1n∑i=1n|yi−y^i|</a:t>
            </a:r>
            <a:endParaRPr/>
          </a:p>
          <a:p>
            <a:pPr marL="342900" marR="0" lvl="0" indent="-342900" algn="l" rtl="0">
              <a:spcBef>
                <a:spcPts val="0"/>
              </a:spcBef>
              <a:spcAft>
                <a:spcPts val="0"/>
              </a:spcAft>
              <a:buClr>
                <a:schemeClr val="dk1"/>
              </a:buClr>
              <a:buSzPts val="1800"/>
              <a:buFont typeface="Arial"/>
              <a:buAutoNum type="arabicPeriod"/>
            </a:pPr>
            <a:r>
              <a:rPr lang="en-US" sz="1800" b="1" i="0">
                <a:solidFill>
                  <a:schemeClr val="dk1"/>
                </a:solidFill>
                <a:latin typeface="Arial"/>
                <a:ea typeface="Arial"/>
                <a:cs typeface="Arial"/>
                <a:sym typeface="Arial"/>
              </a:rPr>
              <a:t>Mean Squared Error (MSE)</a:t>
            </a:r>
            <a:r>
              <a:rPr lang="en-US" sz="1800" b="0" i="0">
                <a:solidFill>
                  <a:schemeClr val="dk1"/>
                </a:solidFill>
                <a:latin typeface="Arial"/>
                <a:ea typeface="Arial"/>
                <a:cs typeface="Arial"/>
                <a:sym typeface="Arial"/>
              </a:rPr>
              <a:t> is the mean of the squared errors: 1n∑i=1n(yi−y^i)2</a:t>
            </a:r>
            <a:endParaRPr/>
          </a:p>
          <a:p>
            <a:pPr marL="342900" marR="0" lvl="0" indent="-228600" algn="l" rtl="0">
              <a:spcBef>
                <a:spcPts val="0"/>
              </a:spcBef>
              <a:spcAft>
                <a:spcPts val="0"/>
              </a:spcAft>
              <a:buClr>
                <a:schemeClr val="dk1"/>
              </a:buClr>
              <a:buSzPts val="1800"/>
              <a:buFont typeface="Calibri"/>
              <a:buNone/>
            </a:pPr>
            <a:endParaRPr sz="1800" b="0" i="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Arial"/>
              <a:buAutoNum type="arabicPeriod"/>
            </a:pPr>
            <a:r>
              <a:rPr lang="en-US" sz="1800" b="1" i="0">
                <a:solidFill>
                  <a:schemeClr val="dk1"/>
                </a:solidFill>
                <a:latin typeface="Arial"/>
                <a:ea typeface="Arial"/>
                <a:cs typeface="Arial"/>
                <a:sym typeface="Arial"/>
              </a:rPr>
              <a:t>Root Mean Squared Error (RMSE) </a:t>
            </a:r>
            <a:r>
              <a:rPr lang="en-US" sz="1800" b="0" i="0">
                <a:solidFill>
                  <a:schemeClr val="dk1"/>
                </a:solidFill>
                <a:latin typeface="Arial"/>
                <a:ea typeface="Arial"/>
                <a:cs typeface="Arial"/>
                <a:sym typeface="Arial"/>
              </a:rPr>
              <a:t>is the square root of the mean of the squared errors: 1n∑i=1n(yi−y^i)2−−−−−−−−−−−−√</a:t>
            </a:r>
            <a:endParaRPr/>
          </a:p>
          <a:p>
            <a:pPr marL="0" marR="0" lvl="0" indent="0" algn="l" rtl="0">
              <a:spcBef>
                <a:spcPts val="0"/>
              </a:spcBef>
              <a:spcAft>
                <a:spcPts val="0"/>
              </a:spcAft>
              <a:buNone/>
            </a:pPr>
            <a:endParaRPr sz="1800" b="0" i="0">
              <a:solidFill>
                <a:schemeClr val="dk1"/>
              </a:solidFill>
              <a:latin typeface="Arial"/>
              <a:ea typeface="Arial"/>
              <a:cs typeface="Arial"/>
              <a:sym typeface="Arial"/>
            </a:endParaRPr>
          </a:p>
          <a:p>
            <a:pPr marL="0" marR="0" lvl="0" indent="0" algn="l" rtl="0">
              <a:spcBef>
                <a:spcPts val="0"/>
              </a:spcBef>
              <a:spcAft>
                <a:spcPts val="0"/>
              </a:spcAft>
              <a:buNone/>
            </a:pPr>
            <a:r>
              <a:rPr lang="en-US" sz="1800" b="0" i="0">
                <a:solidFill>
                  <a:schemeClr val="dk1"/>
                </a:solidFill>
                <a:latin typeface="Arial"/>
                <a:ea typeface="Arial"/>
                <a:cs typeface="Arial"/>
                <a:sym typeface="Arial"/>
              </a:rPr>
              <a:t>Comparing these metrics:</a:t>
            </a:r>
            <a:endParaRPr/>
          </a:p>
          <a:p>
            <a:pPr marL="0" marR="0" lvl="0" indent="-114300" algn="l" rtl="0">
              <a:spcBef>
                <a:spcPts val="0"/>
              </a:spcBef>
              <a:spcAft>
                <a:spcPts val="0"/>
              </a:spcAft>
              <a:buClr>
                <a:schemeClr val="dk1"/>
              </a:buClr>
              <a:buSzPts val="1800"/>
              <a:buFont typeface="Calibri"/>
              <a:buAutoNum type="arabicPeriod"/>
            </a:pPr>
            <a:r>
              <a:rPr lang="en-US" sz="1800" b="0" i="0">
                <a:solidFill>
                  <a:schemeClr val="dk1"/>
                </a:solidFill>
                <a:latin typeface="Arial"/>
                <a:ea typeface="Arial"/>
                <a:cs typeface="Arial"/>
                <a:sym typeface="Arial"/>
              </a:rPr>
              <a:t>MAE is the easiest to understand, because it's the average error.</a:t>
            </a:r>
            <a:endParaRPr/>
          </a:p>
          <a:p>
            <a:pPr marL="0" marR="0" lvl="0" indent="-114300" algn="l" rtl="0">
              <a:spcBef>
                <a:spcPts val="0"/>
              </a:spcBef>
              <a:spcAft>
                <a:spcPts val="0"/>
              </a:spcAft>
              <a:buClr>
                <a:schemeClr val="dk1"/>
              </a:buClr>
              <a:buSzPts val="1800"/>
              <a:buFont typeface="Calibri"/>
              <a:buAutoNum type="arabicPeriod"/>
            </a:pPr>
            <a:r>
              <a:rPr lang="en-US" sz="1800" b="0" i="0">
                <a:solidFill>
                  <a:schemeClr val="dk1"/>
                </a:solidFill>
                <a:latin typeface="Arial"/>
                <a:ea typeface="Arial"/>
                <a:cs typeface="Arial"/>
                <a:sym typeface="Arial"/>
              </a:rPr>
              <a:t>MSE is more popular than MAE, because MSE "punishes" larger errors, which tends to be useful in the real world.</a:t>
            </a:r>
            <a:endParaRPr/>
          </a:p>
          <a:p>
            <a:pPr marL="0" marR="0" lvl="0" indent="-114300" algn="l" rtl="0">
              <a:spcBef>
                <a:spcPts val="0"/>
              </a:spcBef>
              <a:spcAft>
                <a:spcPts val="0"/>
              </a:spcAft>
              <a:buClr>
                <a:schemeClr val="dk1"/>
              </a:buClr>
              <a:buSzPts val="1800"/>
              <a:buFont typeface="Calibri"/>
              <a:buAutoNum type="arabicPeriod"/>
            </a:pPr>
            <a:r>
              <a:rPr lang="en-US" sz="1800" b="0" i="0">
                <a:solidFill>
                  <a:schemeClr val="dk1"/>
                </a:solidFill>
                <a:latin typeface="Arial"/>
                <a:ea typeface="Arial"/>
                <a:cs typeface="Arial"/>
                <a:sym typeface="Arial"/>
              </a:rPr>
              <a:t>RMSE is even more popular than MSE, because RMSE is interpretable in the "y" units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34" name="Google Shape;334;p38"/>
          <p:cNvSpPr txBox="1"/>
          <p:nvPr/>
        </p:nvSpPr>
        <p:spPr>
          <a:xfrm>
            <a:off x="342002"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Finding the best fit line</a:t>
            </a:r>
            <a:endParaRPr sz="1800" b="1">
              <a:solidFill>
                <a:srgbClr val="595959"/>
              </a:solidFill>
              <a:latin typeface="Arial"/>
              <a:ea typeface="Arial"/>
              <a:cs typeface="Arial"/>
              <a:sym typeface="Arial"/>
            </a:endParaRPr>
          </a:p>
        </p:txBody>
      </p:sp>
      <p:sp>
        <p:nvSpPr>
          <p:cNvPr id="335" name="Google Shape;335;p38"/>
          <p:cNvSpPr txBox="1"/>
          <p:nvPr/>
        </p:nvSpPr>
        <p:spPr>
          <a:xfrm>
            <a:off x="342001" y="1266828"/>
            <a:ext cx="1124335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When working with linear regression, our main goal is to find the best fit line that means the error between predicted values and actual values should be minimized. The best fit line will have the least error.</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The different values for weights or the coefficient of lines (a0, a1) gives a different line of regression, so we need to calculate the best values for a0 and a1 to find the best fit line, so to calculate this we use cost function.</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Cost function-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The different values for weights or coefficient of lines (a0, a1) gives the different line of regression, and the cost function is used to estimate the values of the coefficient for the best fit line.</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Cost function optimizes the regression coefficients or weights. It measures how a linear regression model is performing.</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We can use the cost function to find the accuracy of the mapping function, which maps the input variable to the output variable. This mapping function is also known as Hypothesis function.</a:t>
            </a:r>
            <a:endParaRPr/>
          </a:p>
          <a:p>
            <a:pPr marL="285750" marR="0" lvl="0" indent="-196850" algn="l" rtl="0">
              <a:spcBef>
                <a:spcPts val="0"/>
              </a:spcBef>
              <a:spcAft>
                <a:spcPts val="0"/>
              </a:spcAft>
              <a:buClr>
                <a:schemeClr val="dk1"/>
              </a:buClr>
              <a:buSzPts val="1400"/>
              <a:buFont typeface="Arial"/>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For Linear Regression, we use the Mean Squared Error (MSE) cost function, which is the average of squared error occurred between the predicted values and actual values. It can be written as:</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 </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Where,</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N=Total number of observations</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Yi = Actual value</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(a1xi+a0)= Predicted value.</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Residuals</a:t>
            </a:r>
            <a:r>
              <a:rPr lang="en-US" sz="1400">
                <a:solidFill>
                  <a:srgbClr val="595959"/>
                </a:solidFill>
                <a:latin typeface="Arial"/>
                <a:ea typeface="Arial"/>
                <a:cs typeface="Arial"/>
                <a:sym typeface="Arial"/>
              </a:rPr>
              <a:t>: The distance between the actual value and predicted values is called residual. If the observed points are far from the regression line, then the residual will be high, and so cost function will high. If the scatter points are close to the regression line, then the residual will be small and hence the cost function.</a:t>
            </a:r>
            <a:endParaRPr/>
          </a:p>
        </p:txBody>
      </p:sp>
      <p:pic>
        <p:nvPicPr>
          <p:cNvPr id="336" name="Google Shape;336;p38" descr="Linear Regression in Machine Learning"/>
          <p:cNvPicPr preferRelativeResize="0"/>
          <p:nvPr/>
        </p:nvPicPr>
        <p:blipFill rotWithShape="1">
          <a:blip r:embed="rId3">
            <a:alphaModFix/>
          </a:blip>
          <a:srcRect/>
          <a:stretch/>
        </p:blipFill>
        <p:spPr>
          <a:xfrm>
            <a:off x="4026875" y="4425518"/>
            <a:ext cx="2735580" cy="457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42" name="Google Shape;342;p39"/>
          <p:cNvSpPr txBox="1"/>
          <p:nvPr/>
        </p:nvSpPr>
        <p:spPr>
          <a:xfrm>
            <a:off x="342001" y="760805"/>
            <a:ext cx="67512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Gradient Descent</a:t>
            </a:r>
            <a:endParaRPr sz="1800" b="1">
              <a:solidFill>
                <a:srgbClr val="595959"/>
              </a:solidFill>
              <a:latin typeface="Arial"/>
              <a:ea typeface="Arial"/>
              <a:cs typeface="Arial"/>
              <a:sym typeface="Arial"/>
            </a:endParaRPr>
          </a:p>
        </p:txBody>
      </p:sp>
      <p:sp>
        <p:nvSpPr>
          <p:cNvPr id="343" name="Google Shape;343;p39"/>
          <p:cNvSpPr txBox="1"/>
          <p:nvPr/>
        </p:nvSpPr>
        <p:spPr>
          <a:xfrm>
            <a:off x="342001" y="1429593"/>
            <a:ext cx="6449416" cy="13849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Gradient descent is used to minimize the MSE by calculating the gradient of the cost function.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A regression model uses gradient descent to update the coefficients of the line by reducing the cost function.</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It is done by a random selection of values of coefficient and then iteratively update the values to reach the minimum cost function</a:t>
            </a:r>
            <a:endParaRPr/>
          </a:p>
        </p:txBody>
      </p:sp>
      <p:sp>
        <p:nvSpPr>
          <p:cNvPr id="2" name="TextBox 1">
            <a:extLst>
              <a:ext uri="{FF2B5EF4-FFF2-40B4-BE49-F238E27FC236}">
                <a16:creationId xmlns:a16="http://schemas.microsoft.com/office/drawing/2014/main" id="{802FEAD3-2E00-4B04-B4FF-1CBF06F0031C}"/>
              </a:ext>
            </a:extLst>
          </p:cNvPr>
          <p:cNvSpPr txBox="1"/>
          <p:nvPr/>
        </p:nvSpPr>
        <p:spPr>
          <a:xfrm>
            <a:off x="477520" y="3352800"/>
            <a:ext cx="8961120" cy="523220"/>
          </a:xfrm>
          <a:prstGeom prst="rect">
            <a:avLst/>
          </a:prstGeom>
          <a:noFill/>
        </p:spPr>
        <p:txBody>
          <a:bodyPr wrap="square" rtlCol="0">
            <a:spAutoFit/>
          </a:bodyPr>
          <a:lstStyle/>
          <a:p>
            <a:r>
              <a:rPr lang="en-IN" dirty="0"/>
              <a:t>An Algorithm to minimize a function by optimizing its parameters.</a:t>
            </a:r>
          </a:p>
          <a:p>
            <a:r>
              <a:rPr lang="en-IN" dirty="0"/>
              <a:t>(New value = old value – step size)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49" name="Google Shape;349;p40"/>
          <p:cNvSpPr txBox="1"/>
          <p:nvPr/>
        </p:nvSpPr>
        <p:spPr>
          <a:xfrm>
            <a:off x="428347" y="1066190"/>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273239"/>
                </a:solidFill>
                <a:latin typeface="Arial"/>
                <a:ea typeface="Arial"/>
                <a:cs typeface="Arial"/>
                <a:sym typeface="Arial"/>
              </a:rPr>
              <a:t>Data Pre-Processing with Sklearn</a:t>
            </a:r>
            <a:endParaRPr sz="1800" b="1" i="0">
              <a:solidFill>
                <a:srgbClr val="273239"/>
              </a:solidFill>
              <a:latin typeface="Arial"/>
              <a:ea typeface="Arial"/>
              <a:cs typeface="Arial"/>
              <a:sym typeface="Arial"/>
            </a:endParaRPr>
          </a:p>
        </p:txBody>
      </p:sp>
      <p:sp>
        <p:nvSpPr>
          <p:cNvPr id="350" name="Google Shape;350;p40"/>
          <p:cNvSpPr txBox="1"/>
          <p:nvPr/>
        </p:nvSpPr>
        <p:spPr>
          <a:xfrm>
            <a:off x="428346" y="1582846"/>
            <a:ext cx="7952173" cy="31393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rgbClr val="273239"/>
                </a:solidFill>
                <a:latin typeface="Arial"/>
                <a:ea typeface="Arial"/>
                <a:cs typeface="Arial"/>
                <a:sym typeface="Arial"/>
              </a:rPr>
              <a:t>Standard Scaler </a:t>
            </a:r>
            <a:r>
              <a:rPr lang="en-US" sz="1800" b="0" i="0">
                <a:solidFill>
                  <a:srgbClr val="273239"/>
                </a:solidFill>
                <a:latin typeface="Arial"/>
                <a:ea typeface="Arial"/>
                <a:cs typeface="Arial"/>
                <a:sym typeface="Arial"/>
              </a:rPr>
              <a:t>helps to get standardized distribution, with a zero mean and standard deviation of one (unit variance). It standardizes features by subtracting the mean value from the feature and then dividing the result by feature standard deviation</a:t>
            </a:r>
            <a:endParaRPr/>
          </a:p>
          <a:p>
            <a:pPr marL="0" marR="0" lvl="0" indent="0" algn="l" rtl="0">
              <a:spcBef>
                <a:spcPts val="0"/>
              </a:spcBef>
              <a:spcAft>
                <a:spcPts val="0"/>
              </a:spcAft>
              <a:buNone/>
            </a:pPr>
            <a:endParaRPr sz="1800">
              <a:solidFill>
                <a:srgbClr val="273239"/>
              </a:solidFill>
              <a:latin typeface="Arial"/>
              <a:ea typeface="Arial"/>
              <a:cs typeface="Arial"/>
              <a:sym typeface="Arial"/>
            </a:endParaRPr>
          </a:p>
          <a:p>
            <a:pPr marL="0" marR="0" lvl="0" indent="0" algn="l" rtl="0">
              <a:spcBef>
                <a:spcPts val="0"/>
              </a:spcBef>
              <a:spcAft>
                <a:spcPts val="0"/>
              </a:spcAft>
              <a:buNone/>
            </a:pPr>
            <a:r>
              <a:rPr lang="en-US" sz="1800">
                <a:solidFill>
                  <a:srgbClr val="273239"/>
                </a:solidFill>
                <a:latin typeface="Arial"/>
                <a:ea typeface="Arial"/>
                <a:cs typeface="Arial"/>
                <a:sym typeface="Arial"/>
              </a:rPr>
              <a:t>z = (x-u) / s</a:t>
            </a:r>
            <a:endParaRPr/>
          </a:p>
          <a:p>
            <a:pPr marL="0" marR="0" lvl="0" indent="0" algn="l" rtl="0">
              <a:spcBef>
                <a:spcPts val="0"/>
              </a:spcBef>
              <a:spcAft>
                <a:spcPts val="0"/>
              </a:spcAft>
              <a:buNone/>
            </a:pPr>
            <a:endParaRPr sz="1800">
              <a:solidFill>
                <a:srgbClr val="273239"/>
              </a:solidFill>
              <a:latin typeface="Arial"/>
              <a:ea typeface="Arial"/>
              <a:cs typeface="Arial"/>
              <a:sym typeface="Arial"/>
            </a:endParaRPr>
          </a:p>
          <a:p>
            <a:pPr marL="0" marR="0" lvl="0" indent="0" algn="l" rtl="0">
              <a:spcBef>
                <a:spcPts val="0"/>
              </a:spcBef>
              <a:spcAft>
                <a:spcPts val="0"/>
              </a:spcAft>
              <a:buNone/>
            </a:pPr>
            <a:r>
              <a:rPr lang="en-US" sz="1800" b="0" i="0">
                <a:solidFill>
                  <a:srgbClr val="273239"/>
                </a:solidFill>
                <a:latin typeface="Arial"/>
                <a:ea typeface="Arial"/>
                <a:cs typeface="Arial"/>
                <a:sym typeface="Arial"/>
              </a:rPr>
              <a:t>z is scaled data.</a:t>
            </a:r>
            <a:endParaRPr/>
          </a:p>
          <a:p>
            <a:pPr marL="0" marR="0" lvl="0" indent="0" algn="l" rtl="0">
              <a:spcBef>
                <a:spcPts val="0"/>
              </a:spcBef>
              <a:spcAft>
                <a:spcPts val="0"/>
              </a:spcAft>
              <a:buNone/>
            </a:pPr>
            <a:r>
              <a:rPr lang="en-US" sz="1800" b="0" i="0">
                <a:solidFill>
                  <a:srgbClr val="273239"/>
                </a:solidFill>
                <a:latin typeface="Arial"/>
                <a:ea typeface="Arial"/>
                <a:cs typeface="Arial"/>
                <a:sym typeface="Arial"/>
              </a:rPr>
              <a:t>x is to be scaled data.</a:t>
            </a:r>
            <a:endParaRPr/>
          </a:p>
          <a:p>
            <a:pPr marL="0" marR="0" lvl="0" indent="0" algn="l" rtl="0">
              <a:spcBef>
                <a:spcPts val="0"/>
              </a:spcBef>
              <a:spcAft>
                <a:spcPts val="0"/>
              </a:spcAft>
              <a:buNone/>
            </a:pPr>
            <a:r>
              <a:rPr lang="en-US" sz="1800" b="0" i="0">
                <a:solidFill>
                  <a:srgbClr val="273239"/>
                </a:solidFill>
                <a:latin typeface="Arial"/>
                <a:ea typeface="Arial"/>
                <a:cs typeface="Arial"/>
                <a:sym typeface="Arial"/>
              </a:rPr>
              <a:t>u is the mean of the training samples</a:t>
            </a:r>
            <a:endParaRPr/>
          </a:p>
          <a:p>
            <a:pPr marL="0" marR="0" lvl="0" indent="0" algn="l" rtl="0">
              <a:spcBef>
                <a:spcPts val="0"/>
              </a:spcBef>
              <a:spcAft>
                <a:spcPts val="0"/>
              </a:spcAft>
              <a:buNone/>
            </a:pPr>
            <a:r>
              <a:rPr lang="en-US" sz="1800" b="0" i="0">
                <a:solidFill>
                  <a:srgbClr val="273239"/>
                </a:solidFill>
                <a:latin typeface="Arial"/>
                <a:ea typeface="Arial"/>
                <a:cs typeface="Arial"/>
                <a:sym typeface="Arial"/>
              </a:rPr>
              <a:t>s is the standard deviation of the training samples.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0818-37FD-429A-9A47-6BBC431F6B1F}"/>
              </a:ext>
            </a:extLst>
          </p:cNvPr>
          <p:cNvSpPr>
            <a:spLocks noGrp="1"/>
          </p:cNvSpPr>
          <p:nvPr>
            <p:ph type="title"/>
          </p:nvPr>
        </p:nvSpPr>
        <p:spPr/>
        <p:txBody>
          <a:bodyPr/>
          <a:lstStyle/>
          <a:p>
            <a:r>
              <a:rPr kumimoji="0" lang="en-US" sz="2800" b="0" i="0" u="none" strike="noStrike" kern="0" cap="none" spc="0" normalizeH="0" baseline="0" noProof="0" dirty="0">
                <a:ln>
                  <a:noFill/>
                </a:ln>
                <a:solidFill>
                  <a:srgbClr val="000000"/>
                </a:solidFill>
                <a:effectLst/>
                <a:uLnTx/>
                <a:uFillTx/>
                <a:latin typeface="Arial"/>
                <a:cs typeface="Arial"/>
                <a:sym typeface="Arial"/>
              </a:rPr>
              <a:t>Machine learning</a:t>
            </a:r>
            <a:endParaRPr lang="en-IN" dirty="0"/>
          </a:p>
        </p:txBody>
      </p:sp>
      <p:pic>
        <p:nvPicPr>
          <p:cNvPr id="4" name="Picture 3">
            <a:extLst>
              <a:ext uri="{FF2B5EF4-FFF2-40B4-BE49-F238E27FC236}">
                <a16:creationId xmlns:a16="http://schemas.microsoft.com/office/drawing/2014/main" id="{C69B7968-3884-4A57-A08B-347FF671BFAC}"/>
              </a:ext>
            </a:extLst>
          </p:cNvPr>
          <p:cNvPicPr>
            <a:picLocks noChangeAspect="1"/>
          </p:cNvPicPr>
          <p:nvPr/>
        </p:nvPicPr>
        <p:blipFill>
          <a:blip r:embed="rId2"/>
          <a:stretch>
            <a:fillRect/>
          </a:stretch>
        </p:blipFill>
        <p:spPr>
          <a:xfrm>
            <a:off x="162202" y="2665519"/>
            <a:ext cx="3238500" cy="1828800"/>
          </a:xfrm>
          <a:prstGeom prst="rect">
            <a:avLst/>
          </a:prstGeom>
        </p:spPr>
      </p:pic>
      <p:pic>
        <p:nvPicPr>
          <p:cNvPr id="6" name="Picture 5" descr="Diagram&#10;&#10;Description automatically generated">
            <a:extLst>
              <a:ext uri="{FF2B5EF4-FFF2-40B4-BE49-F238E27FC236}">
                <a16:creationId xmlns:a16="http://schemas.microsoft.com/office/drawing/2014/main" id="{85245515-A949-47DA-9117-53AD5591ECC3}"/>
              </a:ext>
            </a:extLst>
          </p:cNvPr>
          <p:cNvPicPr>
            <a:picLocks noChangeAspect="1"/>
          </p:cNvPicPr>
          <p:nvPr/>
        </p:nvPicPr>
        <p:blipFill rotWithShape="1">
          <a:blip r:embed="rId3"/>
          <a:srcRect l="4798" t="3438" r="10144"/>
          <a:stretch/>
        </p:blipFill>
        <p:spPr>
          <a:xfrm>
            <a:off x="3925452" y="2179491"/>
            <a:ext cx="6017538" cy="3850335"/>
          </a:xfrm>
          <a:prstGeom prst="rect">
            <a:avLst/>
          </a:prstGeom>
        </p:spPr>
      </p:pic>
      <p:sp>
        <p:nvSpPr>
          <p:cNvPr id="7" name="Rectangle 6">
            <a:extLst>
              <a:ext uri="{FF2B5EF4-FFF2-40B4-BE49-F238E27FC236}">
                <a16:creationId xmlns:a16="http://schemas.microsoft.com/office/drawing/2014/main" id="{7BFA39FF-F215-4390-BCAC-61B695D91FCF}"/>
              </a:ext>
            </a:extLst>
          </p:cNvPr>
          <p:cNvSpPr/>
          <p:nvPr/>
        </p:nvSpPr>
        <p:spPr>
          <a:xfrm>
            <a:off x="8176334" y="3429000"/>
            <a:ext cx="639193" cy="317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Arrow Connector 8">
            <a:extLst>
              <a:ext uri="{FF2B5EF4-FFF2-40B4-BE49-F238E27FC236}">
                <a16:creationId xmlns:a16="http://schemas.microsoft.com/office/drawing/2014/main" id="{68235568-38ED-4990-9FF8-16DE11A29373}"/>
              </a:ext>
            </a:extLst>
          </p:cNvPr>
          <p:cNvCxnSpPr>
            <a:cxnSpLocks/>
          </p:cNvCxnSpPr>
          <p:nvPr/>
        </p:nvCxnSpPr>
        <p:spPr>
          <a:xfrm>
            <a:off x="3044834" y="3700724"/>
            <a:ext cx="819384" cy="456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Smiley Face 4">
            <a:extLst>
              <a:ext uri="{FF2B5EF4-FFF2-40B4-BE49-F238E27FC236}">
                <a16:creationId xmlns:a16="http://schemas.microsoft.com/office/drawing/2014/main" id="{EDB1CB6D-0BEC-4115-B562-E31944CEC7B7}"/>
              </a:ext>
            </a:extLst>
          </p:cNvPr>
          <p:cNvSpPr/>
          <p:nvPr/>
        </p:nvSpPr>
        <p:spPr>
          <a:xfrm>
            <a:off x="7661429" y="4371140"/>
            <a:ext cx="221942" cy="246357"/>
          </a:xfrm>
          <a:prstGeom prst="smileyFac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942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56" name="Google Shape;356;p41"/>
          <p:cNvSpPr txBox="1"/>
          <p:nvPr/>
        </p:nvSpPr>
        <p:spPr>
          <a:xfrm>
            <a:off x="630315" y="986174"/>
            <a:ext cx="9010835"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dk1"/>
                </a:solidFill>
                <a:latin typeface="Arial"/>
                <a:ea typeface="Arial"/>
                <a:cs typeface="Arial"/>
                <a:sym typeface="Arial"/>
              </a:rPr>
              <a:t>Random Sample Consensus - RANSAC</a:t>
            </a:r>
            <a:endParaRPr/>
          </a:p>
          <a:p>
            <a:pPr marL="0" marR="0" lvl="0" indent="0" algn="l" rtl="0">
              <a:spcBef>
                <a:spcPts val="0"/>
              </a:spcBef>
              <a:spcAft>
                <a:spcPts val="0"/>
              </a:spcAft>
              <a:buNone/>
            </a:pPr>
            <a:r>
              <a:rPr lang="en-US" sz="1800" b="0" i="0">
                <a:solidFill>
                  <a:schemeClr val="dk1"/>
                </a:solidFill>
                <a:latin typeface="Arial"/>
                <a:ea typeface="Arial"/>
                <a:cs typeface="Arial"/>
                <a:sym typeface="Arial"/>
              </a:rPr>
              <a:t>Random sample consensus (RANSAC) is an iterative method to estimate parameters of a mathematical model from a set of observed data that contains outliers, when outliers are to be accorded no influence on the values of the estimates. Therefore, it also can be interpreted as an outlier detection method.</a:t>
            </a:r>
            <a:endParaRPr/>
          </a:p>
          <a:p>
            <a:pPr marL="0" marR="0" lvl="0" indent="0" algn="l" rtl="0">
              <a:spcBef>
                <a:spcPts val="0"/>
              </a:spcBef>
              <a:spcAft>
                <a:spcPts val="0"/>
              </a:spcAft>
              <a:buNone/>
            </a:pPr>
            <a:endParaRPr sz="1800" b="0" i="0">
              <a:solidFill>
                <a:schemeClr val="dk1"/>
              </a:solidFill>
              <a:latin typeface="Arial"/>
              <a:ea typeface="Arial"/>
              <a:cs typeface="Arial"/>
              <a:sym typeface="Arial"/>
            </a:endParaRPr>
          </a:p>
          <a:p>
            <a:pPr marL="0" marR="0" lvl="0" indent="0" algn="l" rtl="0">
              <a:spcBef>
                <a:spcPts val="0"/>
              </a:spcBef>
              <a:spcAft>
                <a:spcPts val="0"/>
              </a:spcAft>
              <a:buNone/>
            </a:pPr>
            <a:r>
              <a:rPr lang="en-US" sz="1800" b="0" i="0">
                <a:solidFill>
                  <a:schemeClr val="dk1"/>
                </a:solidFill>
                <a:latin typeface="Arial"/>
                <a:ea typeface="Arial"/>
                <a:cs typeface="Arial"/>
                <a:sym typeface="Arial"/>
              </a:rPr>
              <a:t>A basic assumption is that the data consists of "inliers", i.e., data whose distribution can be explained by some set of model parameters, though may be subject to noise, and "outliers" which are data that do not fit the model. The outliers can come, for example, from extreme values of the noise or from erroneous measurements or incorrect hypotheses about the interpretation of data. RANSAC also assumes that, given a (usually small) set of inliers, there exists a procedure which can estimate the parameters of a model that optimally explains or fits this data.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2" descr="Regression Analysis in Machine learning"/>
          <p:cNvPicPr preferRelativeResize="0"/>
          <p:nvPr/>
        </p:nvPicPr>
        <p:blipFill rotWithShape="1">
          <a:blip r:embed="rId3">
            <a:alphaModFix/>
          </a:blip>
          <a:srcRect/>
          <a:stretch/>
        </p:blipFill>
        <p:spPr>
          <a:xfrm>
            <a:off x="1171851" y="2898910"/>
            <a:ext cx="3817938" cy="865221"/>
          </a:xfrm>
          <a:prstGeom prst="rect">
            <a:avLst/>
          </a:prstGeom>
          <a:noFill/>
          <a:ln>
            <a:noFill/>
          </a:ln>
        </p:spPr>
      </p:pic>
      <p:sp>
        <p:nvSpPr>
          <p:cNvPr id="362" name="Google Shape;362;p42"/>
          <p:cNvSpPr txBox="1"/>
          <p:nvPr/>
        </p:nvSpPr>
        <p:spPr>
          <a:xfrm>
            <a:off x="1029807" y="1177084"/>
            <a:ext cx="8584707" cy="48012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2F5496"/>
                </a:solidFill>
                <a:latin typeface="Arial"/>
                <a:ea typeface="Arial"/>
                <a:cs typeface="Arial"/>
                <a:sym typeface="Arial"/>
              </a:rPr>
              <a:t>Ridge Regression:</a:t>
            </a:r>
            <a:endParaRPr sz="1800" b="0" i="1" u="none" strike="noStrike" cap="none" dirty="0">
              <a:solidFill>
                <a:srgbClr val="2F5496"/>
              </a:solidFill>
              <a:latin typeface="Arial"/>
              <a:ea typeface="Arial"/>
              <a:cs typeface="Arial"/>
              <a:sym typeface="Arial"/>
            </a:endParaRPr>
          </a:p>
          <a:p>
            <a:pPr marL="0" marR="0" lvl="0" indent="-101600" algn="l" rtl="0">
              <a:lnSpc>
                <a:spcPct val="100000"/>
              </a:lnSpc>
              <a:spcBef>
                <a:spcPts val="0"/>
              </a:spcBef>
              <a:spcAft>
                <a:spcPts val="0"/>
              </a:spcAft>
              <a:buClr>
                <a:srgbClr val="595959"/>
              </a:buClr>
              <a:buSzPts val="1600"/>
              <a:buFont typeface="Arial"/>
              <a:buChar char="•"/>
            </a:pPr>
            <a:r>
              <a:rPr lang="en-US" sz="1600" b="0" i="0" u="none" strike="noStrike" cap="none" dirty="0">
                <a:solidFill>
                  <a:srgbClr val="595959"/>
                </a:solidFill>
                <a:latin typeface="Arial"/>
                <a:ea typeface="Arial"/>
                <a:cs typeface="Arial"/>
                <a:sym typeface="Arial"/>
              </a:rPr>
              <a:t>Ridge regression is one of the most robust versions of linear regression in which a small amount of bias is introduced so that we can get better long-term predictions.</a:t>
            </a:r>
            <a:endParaRPr sz="1600" b="0" i="0" u="none" strike="noStrike" cap="none" dirty="0">
              <a:solidFill>
                <a:schemeClr val="dk1"/>
              </a:solidFill>
              <a:latin typeface="Arial"/>
              <a:ea typeface="Arial"/>
              <a:cs typeface="Arial"/>
              <a:sym typeface="Arial"/>
            </a:endParaRPr>
          </a:p>
          <a:p>
            <a:pPr marL="0" marR="0" lvl="0" indent="-101600" algn="l" rtl="0">
              <a:lnSpc>
                <a:spcPct val="100000"/>
              </a:lnSpc>
              <a:spcBef>
                <a:spcPts val="0"/>
              </a:spcBef>
              <a:spcAft>
                <a:spcPts val="0"/>
              </a:spcAft>
              <a:buClr>
                <a:srgbClr val="595959"/>
              </a:buClr>
              <a:buSzPts val="1600"/>
              <a:buFont typeface="Arial"/>
              <a:buChar char="•"/>
            </a:pPr>
            <a:r>
              <a:rPr lang="en-US" sz="1600" b="0" i="0" u="none" strike="noStrike" cap="none" dirty="0">
                <a:solidFill>
                  <a:srgbClr val="595959"/>
                </a:solidFill>
                <a:latin typeface="Arial"/>
                <a:ea typeface="Arial"/>
                <a:cs typeface="Arial"/>
                <a:sym typeface="Arial"/>
              </a:rPr>
              <a:t>The amount of bias added to the model is known as </a:t>
            </a:r>
            <a:r>
              <a:rPr lang="en-US" sz="1600" b="1" i="0" u="none" strike="noStrike" cap="none" dirty="0">
                <a:solidFill>
                  <a:srgbClr val="595959"/>
                </a:solidFill>
                <a:latin typeface="Arial"/>
                <a:ea typeface="Arial"/>
                <a:cs typeface="Arial"/>
                <a:sym typeface="Arial"/>
              </a:rPr>
              <a:t>Ridge Regression penalty</a:t>
            </a:r>
            <a:r>
              <a:rPr lang="en-US" sz="1600" b="0" i="0" u="none" strike="noStrike" cap="none" dirty="0">
                <a:solidFill>
                  <a:srgbClr val="595959"/>
                </a:solidFill>
                <a:latin typeface="Arial"/>
                <a:ea typeface="Arial"/>
                <a:cs typeface="Arial"/>
                <a:sym typeface="Arial"/>
              </a:rPr>
              <a:t>. We can compute this penalty term by multiplying with the lambda to the squared weight of each individual features.</a:t>
            </a:r>
            <a:endParaRPr sz="1600" b="0" i="0" u="none" strike="noStrike" cap="none" dirty="0">
              <a:solidFill>
                <a:schemeClr val="dk1"/>
              </a:solidFill>
              <a:latin typeface="Arial"/>
              <a:ea typeface="Arial"/>
              <a:cs typeface="Arial"/>
              <a:sym typeface="Arial"/>
            </a:endParaRPr>
          </a:p>
          <a:p>
            <a:pPr marL="0" marR="0" lvl="0" indent="-101600" algn="l" rtl="0">
              <a:lnSpc>
                <a:spcPct val="100000"/>
              </a:lnSpc>
              <a:spcBef>
                <a:spcPts val="0"/>
              </a:spcBef>
              <a:spcAft>
                <a:spcPts val="0"/>
              </a:spcAft>
              <a:buClr>
                <a:srgbClr val="595959"/>
              </a:buClr>
              <a:buSzPts val="1600"/>
              <a:buFont typeface="Arial"/>
              <a:buChar char="•"/>
            </a:pPr>
            <a:r>
              <a:rPr lang="en-US" sz="1600" b="0" i="0" u="none" strike="noStrike" cap="none" dirty="0">
                <a:solidFill>
                  <a:srgbClr val="595959"/>
                </a:solidFill>
                <a:latin typeface="Arial"/>
                <a:ea typeface="Arial"/>
                <a:cs typeface="Arial"/>
                <a:sym typeface="Arial"/>
              </a:rPr>
              <a:t>The equation for ridge regression will be: Ridge R = Loss + </a:t>
            </a:r>
            <a:r>
              <a:rPr lang="el-GR" sz="1600" b="0" i="0" u="none" strike="noStrike" cap="none" dirty="0">
                <a:solidFill>
                  <a:srgbClr val="595959"/>
                </a:solidFill>
                <a:latin typeface="Arial"/>
                <a:ea typeface="Arial"/>
                <a:cs typeface="Arial"/>
                <a:sym typeface="Arial"/>
              </a:rPr>
              <a:t>α</a:t>
            </a:r>
            <a:r>
              <a:rPr lang="en-IN" sz="1600" b="0" i="0" u="none" strike="noStrike" cap="none" dirty="0">
                <a:solidFill>
                  <a:srgbClr val="595959"/>
                </a:solidFill>
                <a:latin typeface="Arial"/>
                <a:ea typeface="Arial"/>
                <a:cs typeface="Arial"/>
                <a:sym typeface="Arial"/>
              </a:rPr>
              <a:t>||W|| ^2 (PENALTY , Where </a:t>
            </a:r>
          </a:p>
          <a:p>
            <a:pPr marR="0" lvl="0" algn="l" rtl="0">
              <a:lnSpc>
                <a:spcPct val="100000"/>
              </a:lnSpc>
              <a:spcBef>
                <a:spcPts val="0"/>
              </a:spcBef>
              <a:spcAft>
                <a:spcPts val="0"/>
              </a:spcAft>
              <a:buClr>
                <a:srgbClr val="595959"/>
              </a:buClr>
              <a:buSzPts val="1600"/>
            </a:pPr>
            <a:endParaRPr lang="en-IN" sz="1600" dirty="0">
              <a:solidFill>
                <a:srgbClr val="595959"/>
              </a:solidFill>
            </a:endParaRPr>
          </a:p>
          <a:p>
            <a:pPr marL="0" marR="0" lvl="0" indent="-101600" algn="l" rtl="0">
              <a:lnSpc>
                <a:spcPct val="100000"/>
              </a:lnSpc>
              <a:spcBef>
                <a:spcPts val="0"/>
              </a:spcBef>
              <a:spcAft>
                <a:spcPts val="0"/>
              </a:spcAft>
              <a:buClr>
                <a:srgbClr val="595959"/>
              </a:buClr>
              <a:buSzPts val="1600"/>
              <a:buFont typeface="Arial"/>
              <a:buChar char="•"/>
            </a:pPr>
            <a:endParaRPr lang="en-IN" sz="1600" dirty="0">
              <a:solidFill>
                <a:srgbClr val="595959"/>
              </a:solidFill>
            </a:endParaRPr>
          </a:p>
          <a:p>
            <a:pPr marR="0" lvl="0" algn="l" rtl="0">
              <a:lnSpc>
                <a:spcPct val="100000"/>
              </a:lnSpc>
              <a:spcBef>
                <a:spcPts val="0"/>
              </a:spcBef>
              <a:spcAft>
                <a:spcPts val="0"/>
              </a:spcAft>
              <a:buClr>
                <a:srgbClr val="595959"/>
              </a:buClr>
              <a:buSzPts val="1600"/>
            </a:pPr>
            <a:endParaRPr lang="en-IN" sz="1600" dirty="0">
              <a:solidFill>
                <a:srgbClr val="595959"/>
              </a:solidFill>
            </a:endParaRPr>
          </a:p>
          <a:p>
            <a:pPr marR="0" lvl="0" algn="l" rtl="0">
              <a:lnSpc>
                <a:spcPct val="100000"/>
              </a:lnSpc>
              <a:spcBef>
                <a:spcPts val="0"/>
              </a:spcBef>
              <a:spcAft>
                <a:spcPts val="0"/>
              </a:spcAft>
              <a:buClr>
                <a:srgbClr val="595959"/>
              </a:buClr>
              <a:buSzPts val="1600"/>
            </a:pPr>
            <a:endParaRPr lang="en-IN" sz="1600" dirty="0">
              <a:solidFill>
                <a:srgbClr val="595959"/>
              </a:solidFill>
            </a:endParaRPr>
          </a:p>
          <a:p>
            <a:pPr marL="0" marR="0" lvl="0" indent="-101600" algn="l" rtl="0">
              <a:lnSpc>
                <a:spcPct val="100000"/>
              </a:lnSpc>
              <a:spcBef>
                <a:spcPts val="0"/>
              </a:spcBef>
              <a:spcAft>
                <a:spcPts val="0"/>
              </a:spcAft>
              <a:buClr>
                <a:srgbClr val="595959"/>
              </a:buClr>
              <a:buSzPts val="1600"/>
              <a:buFont typeface="Arial"/>
              <a:buChar char="•"/>
            </a:pPr>
            <a:r>
              <a:rPr lang="en-IN" sz="1600" b="0" i="0" u="none" strike="noStrike" cap="none" dirty="0">
                <a:solidFill>
                  <a:srgbClr val="595959"/>
                </a:solidFill>
                <a:latin typeface="Arial"/>
                <a:ea typeface="Arial"/>
                <a:cs typeface="Arial"/>
                <a:sym typeface="Arial"/>
              </a:rPr>
              <a:t>||W|| ^2= W1^2+W2^2+W3^2+…….</a:t>
            </a:r>
            <a:r>
              <a:rPr lang="en-IN" sz="1600" b="0" i="0" u="none" strike="noStrike" cap="none" dirty="0" err="1">
                <a:solidFill>
                  <a:srgbClr val="595959"/>
                </a:solidFill>
                <a:latin typeface="Arial"/>
                <a:ea typeface="Arial"/>
                <a:cs typeface="Arial"/>
                <a:sym typeface="Arial"/>
              </a:rPr>
              <a:t>Wn</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chemeClr val="dk1"/>
              </a:solidFill>
              <a:latin typeface="Arial"/>
              <a:ea typeface="Arial"/>
              <a:cs typeface="Arial"/>
              <a:sym typeface="Arial"/>
            </a:endParaRPr>
          </a:p>
          <a:p>
            <a:pPr marL="0" marR="0" lvl="0" indent="-101600" algn="l" rtl="0">
              <a:lnSpc>
                <a:spcPct val="100000"/>
              </a:lnSpc>
              <a:spcBef>
                <a:spcPts val="0"/>
              </a:spcBef>
              <a:spcAft>
                <a:spcPts val="0"/>
              </a:spcAft>
              <a:buClr>
                <a:srgbClr val="595959"/>
              </a:buClr>
              <a:buSzPts val="1600"/>
              <a:buFont typeface="Arial"/>
              <a:buChar char="•"/>
            </a:pPr>
            <a:r>
              <a:rPr lang="en-US" sz="1600" b="0" i="0" u="none" strike="noStrike" cap="none" dirty="0">
                <a:solidFill>
                  <a:srgbClr val="595959"/>
                </a:solidFill>
                <a:latin typeface="Arial"/>
                <a:ea typeface="Arial"/>
                <a:cs typeface="Arial"/>
                <a:sym typeface="Arial"/>
              </a:rPr>
              <a:t>A general linear or polynomial regression will fail if there is high collinearity between the independent variables, so to solve such problems, Ridge regression can be used.</a:t>
            </a:r>
            <a:endParaRPr sz="1600" b="0" i="0" u="none" strike="noStrike" cap="none" dirty="0">
              <a:solidFill>
                <a:schemeClr val="dk1"/>
              </a:solidFill>
              <a:latin typeface="Arial"/>
              <a:ea typeface="Arial"/>
              <a:cs typeface="Arial"/>
              <a:sym typeface="Arial"/>
            </a:endParaRPr>
          </a:p>
          <a:p>
            <a:pPr marL="0" marR="0" lvl="0" indent="-101600" algn="l" rtl="0">
              <a:lnSpc>
                <a:spcPct val="100000"/>
              </a:lnSpc>
              <a:spcBef>
                <a:spcPts val="0"/>
              </a:spcBef>
              <a:spcAft>
                <a:spcPts val="0"/>
              </a:spcAft>
              <a:buClr>
                <a:srgbClr val="595959"/>
              </a:buClr>
              <a:buSzPts val="1600"/>
              <a:buFont typeface="Arial"/>
              <a:buChar char="•"/>
            </a:pPr>
            <a:r>
              <a:rPr lang="en-US" sz="1600" b="0" i="0" u="none" strike="noStrike" cap="none" dirty="0">
                <a:solidFill>
                  <a:srgbClr val="595959"/>
                </a:solidFill>
                <a:latin typeface="Arial"/>
                <a:ea typeface="Arial"/>
                <a:cs typeface="Arial"/>
                <a:sym typeface="Arial"/>
              </a:rPr>
              <a:t>Ridge regression is  regularization technique, which is used to reduce the complexity of the model. It is also called as </a:t>
            </a:r>
            <a:r>
              <a:rPr lang="en-US" sz="1600" b="1" i="0" u="none" strike="noStrike" cap="none" dirty="0">
                <a:solidFill>
                  <a:srgbClr val="595959"/>
                </a:solidFill>
                <a:latin typeface="Arial"/>
                <a:ea typeface="Arial"/>
                <a:cs typeface="Arial"/>
                <a:sym typeface="Arial"/>
              </a:rPr>
              <a:t>L2 regularization</a:t>
            </a:r>
            <a:r>
              <a:rPr lang="en-US" sz="1600" b="0" i="0" u="none" strike="noStrike" cap="none" dirty="0">
                <a:solidFill>
                  <a:srgbClr val="595959"/>
                </a:solidFill>
                <a:latin typeface="Arial"/>
                <a:ea typeface="Arial"/>
                <a:cs typeface="Arial"/>
                <a:sym typeface="Arial"/>
              </a:rPr>
              <a:t>.</a:t>
            </a:r>
            <a:endParaRPr dirty="0"/>
          </a:p>
          <a:p>
            <a:pPr marL="0" marR="0" lvl="0" indent="0" algn="l" rtl="0">
              <a:lnSpc>
                <a:spcPct val="100000"/>
              </a:lnSpc>
              <a:spcBef>
                <a:spcPts val="0"/>
              </a:spcBef>
              <a:spcAft>
                <a:spcPts val="0"/>
              </a:spcAft>
              <a:buClr>
                <a:srgbClr val="595959"/>
              </a:buClr>
              <a:buSzPts val="1600"/>
              <a:buFont typeface="Arial"/>
              <a:buNone/>
            </a:pPr>
            <a:r>
              <a:rPr lang="en-US" sz="1600" b="0" i="0" u="none" strike="noStrike" cap="none" dirty="0">
                <a:solidFill>
                  <a:srgbClr val="595959"/>
                </a:solidFill>
                <a:latin typeface="Arial"/>
                <a:ea typeface="Arial"/>
                <a:cs typeface="Arial"/>
                <a:sym typeface="Arial"/>
              </a:rPr>
              <a:t>It helps to solve the problems if we have more parameters than samples</a:t>
            </a:r>
            <a:r>
              <a:rPr lang="en-US" sz="1600" b="0" i="0" u="none" strike="noStrike" cap="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Clr>
                <a:schemeClr val="dk1"/>
              </a:buClr>
              <a:buSzPts val="1600"/>
              <a:buFont typeface="Calibri"/>
              <a:buNone/>
            </a:pPr>
            <a:endParaRPr sz="1600" b="0" i="0" u="none" strike="noStrike" cap="none" dirty="0">
              <a:solidFill>
                <a:schemeClr val="dk1"/>
              </a:solidFill>
              <a:latin typeface="Arial"/>
              <a:ea typeface="Arial"/>
              <a:cs typeface="Arial"/>
              <a:sym typeface="Arial"/>
            </a:endParaRPr>
          </a:p>
        </p:txBody>
      </p:sp>
      <p:sp>
        <p:nvSpPr>
          <p:cNvPr id="363" name="Google Shape;363;p4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endParaRPr/>
          </a:p>
        </p:txBody>
      </p:sp>
      <p:sp>
        <p:nvSpPr>
          <p:cNvPr id="369" name="Google Shape;369;p43"/>
          <p:cNvSpPr txBox="1"/>
          <p:nvPr/>
        </p:nvSpPr>
        <p:spPr>
          <a:xfrm>
            <a:off x="816957" y="1742697"/>
            <a:ext cx="7483663" cy="244175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rgbClr val="595959"/>
              </a:buClr>
              <a:buSzPts val="1800"/>
              <a:buFont typeface="Noto Sans Symbols"/>
              <a:buChar char="∙"/>
            </a:pPr>
            <a:r>
              <a:rPr lang="en-US" sz="1800">
                <a:solidFill>
                  <a:srgbClr val="595959"/>
                </a:solidFill>
                <a:latin typeface="Arial"/>
                <a:ea typeface="Arial"/>
                <a:cs typeface="Arial"/>
                <a:sym typeface="Arial"/>
              </a:rPr>
              <a:t>Lasso regression is another regularization technique to reduce the complexity of the model.</a:t>
            </a:r>
            <a:endParaRPr sz="18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800"/>
              <a:buFont typeface="Noto Sans Symbols"/>
              <a:buChar char="∙"/>
            </a:pPr>
            <a:r>
              <a:rPr lang="en-US" sz="1800">
                <a:solidFill>
                  <a:srgbClr val="595959"/>
                </a:solidFill>
                <a:latin typeface="Arial"/>
                <a:ea typeface="Arial"/>
                <a:cs typeface="Arial"/>
                <a:sym typeface="Arial"/>
              </a:rPr>
              <a:t>It is like the Ridge Regression except that penalty term contains only the absolute weights instead of a square of weights.</a:t>
            </a:r>
            <a:endParaRPr sz="18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800"/>
              <a:buFont typeface="Noto Sans Symbols"/>
              <a:buChar char="∙"/>
            </a:pPr>
            <a:r>
              <a:rPr lang="en-US" sz="1800">
                <a:solidFill>
                  <a:srgbClr val="595959"/>
                </a:solidFill>
                <a:latin typeface="Arial"/>
                <a:ea typeface="Arial"/>
                <a:cs typeface="Arial"/>
                <a:sym typeface="Arial"/>
              </a:rPr>
              <a:t>Since it takes absolute values, hence, it can shrink the slope to 0, whereas Ridge Regression can only shrink it near to 0.</a:t>
            </a:r>
            <a:endParaRPr sz="1800">
              <a:solidFill>
                <a:schemeClr val="dk1"/>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800"/>
              <a:buFont typeface="Noto Sans Symbols"/>
              <a:buChar char="∙"/>
            </a:pPr>
            <a:r>
              <a:rPr lang="en-US" sz="1800">
                <a:solidFill>
                  <a:srgbClr val="595959"/>
                </a:solidFill>
                <a:latin typeface="Arial"/>
                <a:ea typeface="Arial"/>
                <a:cs typeface="Arial"/>
                <a:sym typeface="Arial"/>
              </a:rPr>
              <a:t>It is also called as </a:t>
            </a:r>
            <a:r>
              <a:rPr lang="en-US" sz="1800" b="1">
                <a:solidFill>
                  <a:srgbClr val="595959"/>
                </a:solidFill>
                <a:latin typeface="Arial"/>
                <a:ea typeface="Arial"/>
                <a:cs typeface="Arial"/>
                <a:sym typeface="Arial"/>
              </a:rPr>
              <a:t>L1 regularization</a:t>
            </a:r>
            <a:r>
              <a:rPr lang="en-US" sz="1800">
                <a:solidFill>
                  <a:srgbClr val="595959"/>
                </a:solidFill>
                <a:latin typeface="Arial"/>
                <a:ea typeface="Arial"/>
                <a:cs typeface="Arial"/>
                <a:sym typeface="Arial"/>
              </a:rPr>
              <a:t>. The equation for Lasso regression will be:</a:t>
            </a:r>
            <a:endParaRPr sz="1800">
              <a:solidFill>
                <a:schemeClr val="dk1"/>
              </a:solidFill>
              <a:latin typeface="Arial"/>
              <a:ea typeface="Arial"/>
              <a:cs typeface="Arial"/>
              <a:sym typeface="Arial"/>
            </a:endParaRPr>
          </a:p>
        </p:txBody>
      </p:sp>
      <p:sp>
        <p:nvSpPr>
          <p:cNvPr id="370" name="Google Shape;370;p43"/>
          <p:cNvSpPr txBox="1"/>
          <p:nvPr/>
        </p:nvSpPr>
        <p:spPr>
          <a:xfrm>
            <a:off x="816958" y="1373365"/>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Lasso Regression</a:t>
            </a:r>
            <a:endParaRPr sz="1800">
              <a:solidFill>
                <a:srgbClr val="2F5496"/>
              </a:solidFill>
              <a:latin typeface="Calibri"/>
              <a:ea typeface="Calibri"/>
              <a:cs typeface="Calibri"/>
              <a:sym typeface="Calibri"/>
            </a:endParaRPr>
          </a:p>
        </p:txBody>
      </p:sp>
      <p:pic>
        <p:nvPicPr>
          <p:cNvPr id="371" name="Google Shape;371;p43" descr="Regression Analysis in Machine learning"/>
          <p:cNvPicPr preferRelativeResize="0"/>
          <p:nvPr/>
        </p:nvPicPr>
        <p:blipFill rotWithShape="1">
          <a:blip r:embed="rId3">
            <a:alphaModFix/>
          </a:blip>
          <a:srcRect/>
          <a:stretch/>
        </p:blipFill>
        <p:spPr>
          <a:xfrm>
            <a:off x="987530" y="4434433"/>
            <a:ext cx="3665220" cy="40386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4"/>
          <p:cNvSpPr txBox="1"/>
          <p:nvPr/>
        </p:nvSpPr>
        <p:spPr>
          <a:xfrm>
            <a:off x="1023151" y="1542096"/>
            <a:ext cx="6094520"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 Classification algorithm is a Supervised Learning technique that is used to identify the category of new observations based on training data. In Classification, a program learns from the given dataset or observations and then classifies new observation into a few classes or groups. Such as, </a:t>
            </a:r>
            <a:r>
              <a:rPr lang="en-US" sz="1600" b="1">
                <a:solidFill>
                  <a:srgbClr val="595959"/>
                </a:solidFill>
                <a:highlight>
                  <a:srgbClr val="FFFFFF"/>
                </a:highlight>
                <a:latin typeface="Arial"/>
                <a:ea typeface="Arial"/>
                <a:cs typeface="Arial"/>
                <a:sym typeface="Arial"/>
              </a:rPr>
              <a:t>Yes or No, 0 or 1, Spam or Not Spam, cat or dog,</a:t>
            </a:r>
            <a:r>
              <a:rPr lang="en-US" sz="1600">
                <a:solidFill>
                  <a:srgbClr val="595959"/>
                </a:solidFill>
                <a:highlight>
                  <a:srgbClr val="FFFFFF"/>
                </a:highlight>
                <a:latin typeface="Arial"/>
                <a:ea typeface="Arial"/>
                <a:cs typeface="Arial"/>
                <a:sym typeface="Arial"/>
              </a:rPr>
              <a:t> etc. Classes can be called as targets/labels or categories</a:t>
            </a:r>
            <a:endParaRPr sz="1600">
              <a:solidFill>
                <a:schemeClr val="dk1"/>
              </a:solidFill>
              <a:latin typeface="Calibri"/>
              <a:ea typeface="Calibri"/>
              <a:cs typeface="Calibri"/>
              <a:sym typeface="Calibri"/>
            </a:endParaRPr>
          </a:p>
        </p:txBody>
      </p:sp>
      <p:sp>
        <p:nvSpPr>
          <p:cNvPr id="377" name="Google Shape;377;p4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78" name="Google Shape;378;p44"/>
          <p:cNvSpPr txBox="1"/>
          <p:nvPr/>
        </p:nvSpPr>
        <p:spPr>
          <a:xfrm>
            <a:off x="1023151" y="1091321"/>
            <a:ext cx="609452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Classification Algorithm</a:t>
            </a:r>
            <a:endParaRPr sz="2000">
              <a:solidFill>
                <a:schemeClr val="dk1"/>
              </a:solidFill>
              <a:latin typeface="Calibri"/>
              <a:ea typeface="Calibri"/>
              <a:cs typeface="Calibri"/>
              <a:sym typeface="Calibri"/>
            </a:endParaRPr>
          </a:p>
        </p:txBody>
      </p:sp>
      <p:pic>
        <p:nvPicPr>
          <p:cNvPr id="379" name="Google Shape;379;p44" descr="Classification Algorithm in Machine Learning "/>
          <p:cNvPicPr preferRelativeResize="0"/>
          <p:nvPr/>
        </p:nvPicPr>
        <p:blipFill rotWithShape="1">
          <a:blip r:embed="rId3">
            <a:alphaModFix/>
          </a:blip>
          <a:srcRect/>
          <a:stretch/>
        </p:blipFill>
        <p:spPr>
          <a:xfrm>
            <a:off x="906780" y="3744158"/>
            <a:ext cx="5189220" cy="2743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p:nvPr/>
        </p:nvSpPr>
        <p:spPr>
          <a:xfrm>
            <a:off x="1023151" y="1597965"/>
            <a:ext cx="8866574" cy="17239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Binary Classifier:</a:t>
            </a:r>
            <a:r>
              <a:rPr lang="en-US" sz="1600">
                <a:solidFill>
                  <a:srgbClr val="595959"/>
                </a:solidFill>
                <a:highlight>
                  <a:srgbClr val="FFFFFF"/>
                </a:highlight>
                <a:latin typeface="Arial"/>
                <a:ea typeface="Arial"/>
                <a:cs typeface="Arial"/>
                <a:sym typeface="Arial"/>
              </a:rPr>
              <a:t> If the classification problem has only two possible outcomes, then it is called as Binary Classifier.</a:t>
            </a:r>
            <a:br>
              <a:rPr lang="en-US" sz="1600">
                <a:solidFill>
                  <a:srgbClr val="595959"/>
                </a:solidFill>
                <a:highlight>
                  <a:srgbClr val="FFFFFF"/>
                </a:highlight>
                <a:latin typeface="Arial"/>
                <a:ea typeface="Arial"/>
                <a:cs typeface="Arial"/>
                <a:sym typeface="Arial"/>
              </a:rPr>
            </a:br>
            <a:r>
              <a:rPr lang="en-US" sz="1600" b="1">
                <a:solidFill>
                  <a:srgbClr val="595959"/>
                </a:solidFill>
                <a:highlight>
                  <a:srgbClr val="FFFFFF"/>
                </a:highlight>
                <a:latin typeface="Arial"/>
                <a:ea typeface="Arial"/>
                <a:cs typeface="Arial"/>
                <a:sym typeface="Arial"/>
              </a:rPr>
              <a:t>Examples:</a:t>
            </a:r>
            <a:r>
              <a:rPr lang="en-US" sz="1600">
                <a:solidFill>
                  <a:srgbClr val="595959"/>
                </a:solidFill>
                <a:highlight>
                  <a:srgbClr val="FFFFFF"/>
                </a:highlight>
                <a:latin typeface="Arial"/>
                <a:ea typeface="Arial"/>
                <a:cs typeface="Arial"/>
                <a:sym typeface="Arial"/>
              </a:rPr>
              <a:t> YES or NO, MALE or FEMALE, SPAM or NOT SPAM, CAT or DOG, etc.</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Multi-class Classifier:</a:t>
            </a:r>
            <a:r>
              <a:rPr lang="en-US" sz="1600">
                <a:solidFill>
                  <a:srgbClr val="595959"/>
                </a:solidFill>
                <a:highlight>
                  <a:srgbClr val="FFFFFF"/>
                </a:highlight>
                <a:latin typeface="Arial"/>
                <a:ea typeface="Arial"/>
                <a:cs typeface="Arial"/>
                <a:sym typeface="Arial"/>
              </a:rPr>
              <a:t> If a classification problem has more than two outcomes, then it is called as Multi-class Classifier.</a:t>
            </a:r>
            <a:br>
              <a:rPr lang="en-US" sz="1600">
                <a:solidFill>
                  <a:srgbClr val="595959"/>
                </a:solidFill>
                <a:highlight>
                  <a:srgbClr val="FFFFFF"/>
                </a:highlight>
                <a:latin typeface="Arial"/>
                <a:ea typeface="Arial"/>
                <a:cs typeface="Arial"/>
                <a:sym typeface="Arial"/>
              </a:rPr>
            </a:br>
            <a:r>
              <a:rPr lang="en-US" sz="1600" b="1">
                <a:solidFill>
                  <a:srgbClr val="595959"/>
                </a:solidFill>
                <a:highlight>
                  <a:srgbClr val="FFFFFF"/>
                </a:highlight>
                <a:latin typeface="Arial"/>
                <a:ea typeface="Arial"/>
                <a:cs typeface="Arial"/>
                <a:sym typeface="Arial"/>
              </a:rPr>
              <a:t>Example:</a:t>
            </a:r>
            <a:r>
              <a:rPr lang="en-US" sz="1600">
                <a:solidFill>
                  <a:srgbClr val="595959"/>
                </a:solidFill>
                <a:highlight>
                  <a:srgbClr val="FFFFFF"/>
                </a:highlight>
                <a:latin typeface="Arial"/>
                <a:ea typeface="Arial"/>
                <a:cs typeface="Arial"/>
                <a:sym typeface="Arial"/>
              </a:rPr>
              <a:t> Classifications of types of crops, Classification of types of music</a:t>
            </a:r>
            <a:endParaRPr sz="1400">
              <a:solidFill>
                <a:schemeClr val="dk1"/>
              </a:solidFill>
              <a:latin typeface="Arial"/>
              <a:ea typeface="Arial"/>
              <a:cs typeface="Arial"/>
              <a:sym typeface="Arial"/>
            </a:endParaRPr>
          </a:p>
        </p:txBody>
      </p:sp>
      <p:sp>
        <p:nvSpPr>
          <p:cNvPr id="385" name="Google Shape;385;p4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86" name="Google Shape;386;p45"/>
          <p:cNvSpPr txBox="1"/>
          <p:nvPr/>
        </p:nvSpPr>
        <p:spPr>
          <a:xfrm>
            <a:off x="1023151" y="1091321"/>
            <a:ext cx="609452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Classification Algorithm</a:t>
            </a:r>
            <a:endParaRPr sz="20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6"/>
          <p:cNvSpPr txBox="1"/>
          <p:nvPr/>
        </p:nvSpPr>
        <p:spPr>
          <a:xfrm>
            <a:off x="1023151" y="1597965"/>
            <a:ext cx="8866574" cy="3081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rgbClr val="595959"/>
              </a:buClr>
              <a:buSzPts val="1800"/>
              <a:buFont typeface="Arial"/>
              <a:buChar char="•"/>
            </a:pPr>
            <a:r>
              <a:rPr lang="en-US" sz="1800" b="1">
                <a:solidFill>
                  <a:srgbClr val="595959"/>
                </a:solidFill>
                <a:highlight>
                  <a:srgbClr val="FFFFFF"/>
                </a:highlight>
                <a:latin typeface="Arial"/>
                <a:ea typeface="Arial"/>
                <a:cs typeface="Arial"/>
                <a:sym typeface="Arial"/>
              </a:rPr>
              <a:t>Lazy Learners:</a:t>
            </a:r>
            <a:r>
              <a:rPr lang="en-US" sz="1800">
                <a:solidFill>
                  <a:srgbClr val="595959"/>
                </a:solidFill>
                <a:highlight>
                  <a:srgbClr val="FFFFFF"/>
                </a:highlight>
                <a:latin typeface="Arial"/>
                <a:ea typeface="Arial"/>
                <a:cs typeface="Arial"/>
                <a:sym typeface="Arial"/>
              </a:rPr>
              <a:t> Lazy Learner firstly stores the training dataset and wait until it receives the test dataset. In Lazy learner case, classification is done on the basis of the most related data stored in the training dataset. It takes less time in training but more time for predictions.</a:t>
            </a:r>
            <a:br>
              <a:rPr lang="en-US" sz="1800">
                <a:solidFill>
                  <a:srgbClr val="595959"/>
                </a:solidFill>
                <a:highlight>
                  <a:srgbClr val="FFFFFF"/>
                </a:highlight>
                <a:latin typeface="Arial"/>
                <a:ea typeface="Arial"/>
                <a:cs typeface="Arial"/>
                <a:sym typeface="Arial"/>
              </a:rPr>
            </a:br>
            <a:r>
              <a:rPr lang="en-US" sz="1800" b="1">
                <a:solidFill>
                  <a:srgbClr val="595959"/>
                </a:solidFill>
                <a:highlight>
                  <a:srgbClr val="FFFFFF"/>
                </a:highlight>
                <a:latin typeface="Arial"/>
                <a:ea typeface="Arial"/>
                <a:cs typeface="Arial"/>
                <a:sym typeface="Arial"/>
              </a:rPr>
              <a:t>Example:</a:t>
            </a:r>
            <a:r>
              <a:rPr lang="en-US" sz="1800">
                <a:solidFill>
                  <a:srgbClr val="595959"/>
                </a:solidFill>
                <a:highlight>
                  <a:srgbClr val="FFFFFF"/>
                </a:highlight>
                <a:latin typeface="Arial"/>
                <a:ea typeface="Arial"/>
                <a:cs typeface="Arial"/>
                <a:sym typeface="Arial"/>
              </a:rPr>
              <a:t> K-NN algorithm, Case-based reasoning</a:t>
            </a:r>
            <a:endParaRPr sz="1800">
              <a:solidFill>
                <a:schemeClr val="dk1"/>
              </a:solidFill>
              <a:latin typeface="Calibri"/>
              <a:ea typeface="Calibri"/>
              <a:cs typeface="Calibri"/>
              <a:sym typeface="Calibri"/>
            </a:endParaRPr>
          </a:p>
          <a:p>
            <a:pPr marL="285750" marR="0" lvl="0" indent="-171450" algn="l" rtl="0">
              <a:lnSpc>
                <a:spcPct val="107000"/>
              </a:lnSpc>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285750" marR="0" lvl="0" indent="-285750" algn="l" rtl="0">
              <a:spcBef>
                <a:spcPts val="800"/>
              </a:spcBef>
              <a:spcAft>
                <a:spcPts val="0"/>
              </a:spcAft>
              <a:buClr>
                <a:srgbClr val="595959"/>
              </a:buClr>
              <a:buSzPts val="1800"/>
              <a:buFont typeface="Arial"/>
              <a:buChar char="•"/>
            </a:pPr>
            <a:r>
              <a:rPr lang="en-US" sz="1800" b="1">
                <a:solidFill>
                  <a:srgbClr val="595959"/>
                </a:solidFill>
                <a:highlight>
                  <a:srgbClr val="FFFFFF"/>
                </a:highlight>
                <a:latin typeface="Arial"/>
                <a:ea typeface="Arial"/>
                <a:cs typeface="Arial"/>
                <a:sym typeface="Arial"/>
              </a:rPr>
              <a:t>Eager Learners: </a:t>
            </a:r>
            <a:r>
              <a:rPr lang="en-US" sz="1800">
                <a:solidFill>
                  <a:srgbClr val="595959"/>
                </a:solidFill>
                <a:highlight>
                  <a:srgbClr val="FFFFFF"/>
                </a:highlight>
                <a:latin typeface="Arial"/>
                <a:ea typeface="Arial"/>
                <a:cs typeface="Arial"/>
                <a:sym typeface="Arial"/>
              </a:rPr>
              <a:t>Eager Learners develop a classification model based on a training dataset before receiving a test dataset. Opposite to Lazy learners, Eager Learner takes more time in learning, and less time in prediction. </a:t>
            </a:r>
            <a:r>
              <a:rPr lang="en-US" sz="1800" b="1">
                <a:solidFill>
                  <a:srgbClr val="595959"/>
                </a:solidFill>
                <a:highlight>
                  <a:srgbClr val="FFFFFF"/>
                </a:highlight>
                <a:latin typeface="Arial"/>
                <a:ea typeface="Arial"/>
                <a:cs typeface="Arial"/>
                <a:sym typeface="Arial"/>
              </a:rPr>
              <a:t>Example:</a:t>
            </a:r>
            <a:r>
              <a:rPr lang="en-US" sz="1800">
                <a:solidFill>
                  <a:srgbClr val="595959"/>
                </a:solidFill>
                <a:highlight>
                  <a:srgbClr val="FFFFFF"/>
                </a:highlight>
                <a:latin typeface="Arial"/>
                <a:ea typeface="Arial"/>
                <a:cs typeface="Arial"/>
                <a:sym typeface="Arial"/>
              </a:rPr>
              <a:t> Decision Trees, Naïve Bayes, ANN</a:t>
            </a:r>
            <a:endParaRPr sz="1400">
              <a:solidFill>
                <a:schemeClr val="dk1"/>
              </a:solidFill>
              <a:latin typeface="Arial"/>
              <a:ea typeface="Arial"/>
              <a:cs typeface="Arial"/>
              <a:sym typeface="Arial"/>
            </a:endParaRPr>
          </a:p>
        </p:txBody>
      </p:sp>
      <p:sp>
        <p:nvSpPr>
          <p:cNvPr id="392" name="Google Shape;392;p4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93" name="Google Shape;393;p46"/>
          <p:cNvSpPr txBox="1"/>
          <p:nvPr/>
        </p:nvSpPr>
        <p:spPr>
          <a:xfrm>
            <a:off x="1023151" y="1091321"/>
            <a:ext cx="609452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Classification Algorithm</a:t>
            </a:r>
            <a:endParaRPr sz="20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399" name="Google Shape;399;p47"/>
          <p:cNvSpPr txBox="1"/>
          <p:nvPr/>
        </p:nvSpPr>
        <p:spPr>
          <a:xfrm>
            <a:off x="508245" y="1000503"/>
            <a:ext cx="8280648" cy="16004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Logistic Regression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Logistic regression predicts the output of a categorical dependent variable. Therefore, the outcome must be a categorical or discrete value. It can be either Yes or No, 0 or 1, true or False, etc. but instead of giving the exact value as 0 and 1, </a:t>
            </a:r>
            <a:r>
              <a:rPr lang="en-US" sz="1600" b="1">
                <a:solidFill>
                  <a:srgbClr val="595959"/>
                </a:solidFill>
                <a:highlight>
                  <a:srgbClr val="FFFFFF"/>
                </a:highlight>
                <a:latin typeface="Arial"/>
                <a:ea typeface="Arial"/>
                <a:cs typeface="Arial"/>
                <a:sym typeface="Arial"/>
              </a:rPr>
              <a:t>it gives the probabilistic values which lie between 0 and 1</a:t>
            </a:r>
            <a:r>
              <a:rPr lang="en-US" sz="1600">
                <a:solidFill>
                  <a:srgbClr val="595959"/>
                </a:solidFill>
                <a:highlight>
                  <a:srgbClr val="FFFFFF"/>
                </a:highlight>
                <a:latin typeface="Arial"/>
                <a:ea typeface="Arial"/>
                <a:cs typeface="Arial"/>
                <a:sym typeface="Arial"/>
              </a:rPr>
              <a:t>.</a:t>
            </a:r>
            <a:endParaRPr sz="1600">
              <a:solidFill>
                <a:srgbClr val="595959"/>
              </a:solidFill>
              <a:latin typeface="Calibri"/>
              <a:ea typeface="Calibri"/>
              <a:cs typeface="Calibri"/>
              <a:sym typeface="Calibri"/>
            </a:endParaRPr>
          </a:p>
        </p:txBody>
      </p:sp>
      <p:pic>
        <p:nvPicPr>
          <p:cNvPr id="400" name="Google Shape;400;p47" descr="Logistic Regression in Machine Learning"/>
          <p:cNvPicPr preferRelativeResize="0"/>
          <p:nvPr/>
        </p:nvPicPr>
        <p:blipFill rotWithShape="1">
          <a:blip r:embed="rId3">
            <a:alphaModFix/>
          </a:blip>
          <a:srcRect/>
          <a:stretch/>
        </p:blipFill>
        <p:spPr>
          <a:xfrm>
            <a:off x="508245" y="2696206"/>
            <a:ext cx="5303520" cy="2453640"/>
          </a:xfrm>
          <a:prstGeom prst="rect">
            <a:avLst/>
          </a:prstGeom>
          <a:noFill/>
          <a:ln>
            <a:noFill/>
          </a:ln>
        </p:spPr>
      </p:pic>
      <p:sp>
        <p:nvSpPr>
          <p:cNvPr id="401" name="Google Shape;401;p47"/>
          <p:cNvSpPr txBox="1"/>
          <p:nvPr/>
        </p:nvSpPr>
        <p:spPr>
          <a:xfrm>
            <a:off x="676922" y="5416094"/>
            <a:ext cx="6094520" cy="1000980"/>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800" b="1" i="0">
                <a:solidFill>
                  <a:srgbClr val="595959"/>
                </a:solidFill>
                <a:latin typeface="Arial"/>
                <a:ea typeface="Arial"/>
                <a:cs typeface="Arial"/>
                <a:sym typeface="Arial"/>
              </a:rPr>
              <a:t>Assumptions for Logistic Regression</a:t>
            </a:r>
            <a:endParaRPr sz="1600" b="1" i="1">
              <a:solidFill>
                <a:srgbClr val="595959"/>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dependent variable must be categorical in nature.</a:t>
            </a:r>
            <a:endParaRPr sz="1600">
              <a:solidFill>
                <a:srgbClr val="595959"/>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independent variable should not have multi-collinearity</a:t>
            </a:r>
            <a:endParaRPr sz="1600">
              <a:solidFill>
                <a:srgbClr val="595959"/>
              </a:solidFill>
              <a:latin typeface="Arial"/>
              <a:ea typeface="Arial"/>
              <a:cs typeface="Arial"/>
              <a:sym typeface="Arial"/>
            </a:endParaRPr>
          </a:p>
        </p:txBody>
      </p:sp>
      <p:pic>
        <p:nvPicPr>
          <p:cNvPr id="2" name="Picture 1">
            <a:extLst>
              <a:ext uri="{FF2B5EF4-FFF2-40B4-BE49-F238E27FC236}">
                <a16:creationId xmlns:a16="http://schemas.microsoft.com/office/drawing/2014/main" id="{423B0F62-BF47-43D1-B703-F545AACD97BB}"/>
              </a:ext>
            </a:extLst>
          </p:cNvPr>
          <p:cNvPicPr>
            <a:picLocks noChangeAspect="1"/>
          </p:cNvPicPr>
          <p:nvPr/>
        </p:nvPicPr>
        <p:blipFill>
          <a:blip r:embed="rId4"/>
          <a:stretch>
            <a:fillRect/>
          </a:stretch>
        </p:blipFill>
        <p:spPr>
          <a:xfrm>
            <a:off x="7722093" y="3332242"/>
            <a:ext cx="2133600" cy="676275"/>
          </a:xfrm>
          <a:prstGeom prst="rect">
            <a:avLst/>
          </a:prstGeom>
        </p:spPr>
      </p:pic>
      <p:sp>
        <p:nvSpPr>
          <p:cNvPr id="3" name="TextBox 2">
            <a:extLst>
              <a:ext uri="{FF2B5EF4-FFF2-40B4-BE49-F238E27FC236}">
                <a16:creationId xmlns:a16="http://schemas.microsoft.com/office/drawing/2014/main" id="{C4C4759D-566C-4554-B80F-35C26878A459}"/>
              </a:ext>
            </a:extLst>
          </p:cNvPr>
          <p:cNvSpPr txBox="1"/>
          <p:nvPr/>
        </p:nvSpPr>
        <p:spPr>
          <a:xfrm>
            <a:off x="7499838" y="4693920"/>
            <a:ext cx="3909842" cy="307777"/>
          </a:xfrm>
          <a:prstGeom prst="rect">
            <a:avLst/>
          </a:prstGeom>
          <a:noFill/>
        </p:spPr>
        <p:txBody>
          <a:bodyPr wrap="square" rtlCol="0">
            <a:spAutoFit/>
          </a:bodyPr>
          <a:lstStyle/>
          <a:p>
            <a:r>
              <a:rPr lang="en-IN" b="1" dirty="0"/>
              <a:t>e (Euler's constant ) = 2.71828</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08" name="Google Shape;408;p48"/>
          <p:cNvSpPr txBox="1"/>
          <p:nvPr/>
        </p:nvSpPr>
        <p:spPr>
          <a:xfrm>
            <a:off x="517123" y="982747"/>
            <a:ext cx="8280648" cy="2370777"/>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Type of Logistic Regression</a:t>
            </a:r>
            <a:endParaRPr sz="1600" b="1" i="1">
              <a:solidFill>
                <a:srgbClr val="2F5496"/>
              </a:solidFill>
              <a:latin typeface="Arial"/>
              <a:ea typeface="Arial"/>
              <a:cs typeface="Arial"/>
              <a:sym typeface="Arial"/>
            </a:endParaRPr>
          </a:p>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Based on the categories, Logistic Regression can be classified into three types:</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Binomial:</a:t>
            </a:r>
            <a:r>
              <a:rPr lang="en-US" sz="1600">
                <a:solidFill>
                  <a:srgbClr val="595959"/>
                </a:solidFill>
                <a:highlight>
                  <a:srgbClr val="FFFFFF"/>
                </a:highlight>
                <a:latin typeface="Arial"/>
                <a:ea typeface="Arial"/>
                <a:cs typeface="Arial"/>
                <a:sym typeface="Arial"/>
              </a:rPr>
              <a:t> In binomial Logistic regression, there can be only two possible types of the dependent variables, such as 0 or 1, Pass or Fail, etc.</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Multinomial:</a:t>
            </a:r>
            <a:r>
              <a:rPr lang="en-US" sz="1600">
                <a:solidFill>
                  <a:srgbClr val="595959"/>
                </a:solidFill>
                <a:highlight>
                  <a:srgbClr val="FFFFFF"/>
                </a:highlight>
                <a:latin typeface="Arial"/>
                <a:ea typeface="Arial"/>
                <a:cs typeface="Arial"/>
                <a:sym typeface="Arial"/>
              </a:rPr>
              <a:t> In multinomial Logistic regression, there can be 3 or more possible unordered types of the dependent variable, such as "cat", "dogs", or "sheep"</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Ordinal:</a:t>
            </a:r>
            <a:r>
              <a:rPr lang="en-US" sz="1600">
                <a:solidFill>
                  <a:srgbClr val="595959"/>
                </a:solidFill>
                <a:highlight>
                  <a:srgbClr val="FFFFFF"/>
                </a:highlight>
                <a:latin typeface="Arial"/>
                <a:ea typeface="Arial"/>
                <a:cs typeface="Arial"/>
                <a:sym typeface="Arial"/>
              </a:rPr>
              <a:t> In ordinal Logistic regression, there can be 3 or more possible ordered types of dependent variables, such as "low", "Medium", or "High"</a:t>
            </a:r>
            <a:endParaRPr sz="1400">
              <a:solidFill>
                <a:srgbClr val="595959"/>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14" name="Google Shape;414;p49"/>
          <p:cNvSpPr txBox="1"/>
          <p:nvPr/>
        </p:nvSpPr>
        <p:spPr>
          <a:xfrm>
            <a:off x="517123" y="982747"/>
            <a:ext cx="8280648" cy="336631"/>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Logistic Regression in Python</a:t>
            </a:r>
            <a:endParaRPr sz="1600" b="1" i="1">
              <a:solidFill>
                <a:srgbClr val="2F5496"/>
              </a:solidFill>
              <a:latin typeface="Arial"/>
              <a:ea typeface="Arial"/>
              <a:cs typeface="Arial"/>
              <a:sym typeface="Arial"/>
            </a:endParaRPr>
          </a:p>
        </p:txBody>
      </p:sp>
      <p:pic>
        <p:nvPicPr>
          <p:cNvPr id="415" name="Google Shape;415;p49"/>
          <p:cNvPicPr preferRelativeResize="0"/>
          <p:nvPr/>
        </p:nvPicPr>
        <p:blipFill rotWithShape="1">
          <a:blip r:embed="rId3">
            <a:alphaModFix/>
          </a:blip>
          <a:srcRect/>
          <a:stretch/>
        </p:blipFill>
        <p:spPr>
          <a:xfrm>
            <a:off x="517123" y="2044565"/>
            <a:ext cx="5233670" cy="296418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0"/>
          <p:cNvSpPr txBox="1"/>
          <p:nvPr/>
        </p:nvSpPr>
        <p:spPr>
          <a:xfrm>
            <a:off x="1023151" y="1597965"/>
            <a:ext cx="8866574" cy="248869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Confusion Matrix:</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confusion matrix provides us a matrix/table as output and describes the performance of the model.</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is also known as the error matrix.</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matrix consists of predictions result in a summarized form, which has a total number of correct predictions and incorrect predictions. </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The matrix looks like as below table:</a:t>
            </a:r>
            <a:endParaRPr sz="1600">
              <a:solidFill>
                <a:schemeClr val="dk1"/>
              </a:solidFill>
              <a:latin typeface="Arial"/>
              <a:ea typeface="Arial"/>
              <a:cs typeface="Arial"/>
              <a:sym typeface="Arial"/>
            </a:endParaRPr>
          </a:p>
          <a:p>
            <a:pPr marL="457200" marR="0" lvl="0" indent="0" algn="l" rtl="0">
              <a:lnSpc>
                <a:spcPct val="107000"/>
              </a:lnSpc>
              <a:spcBef>
                <a:spcPts val="800"/>
              </a:spcBef>
              <a:spcAft>
                <a:spcPts val="0"/>
              </a:spcAft>
              <a:buNone/>
            </a:pPr>
            <a:endParaRPr sz="1600">
              <a:solidFill>
                <a:schemeClr val="dk1"/>
              </a:solidFill>
              <a:latin typeface="Arial"/>
              <a:ea typeface="Arial"/>
              <a:cs typeface="Arial"/>
              <a:sym typeface="Arial"/>
            </a:endParaRPr>
          </a:p>
        </p:txBody>
      </p:sp>
      <p:sp>
        <p:nvSpPr>
          <p:cNvPr id="421" name="Google Shape;421;p5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22" name="Google Shape;422;p50"/>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graphicFrame>
        <p:nvGraphicFramePr>
          <p:cNvPr id="423" name="Google Shape;423;p50"/>
          <p:cNvGraphicFramePr/>
          <p:nvPr/>
        </p:nvGraphicFramePr>
        <p:xfrm>
          <a:off x="1168643" y="4304789"/>
          <a:ext cx="5391175" cy="1032510"/>
        </p:xfrm>
        <a:graphic>
          <a:graphicData uri="http://schemas.openxmlformats.org/drawingml/2006/table">
            <a:tbl>
              <a:tblPr firstRow="1" firstCol="1" bandRow="1">
                <a:noFill/>
                <a:tableStyleId>{283C6FE8-BA9C-4D11-A11E-1AD8BFF673C4}</a:tableStyleId>
              </a:tblPr>
              <a:tblGrid>
                <a:gridCol w="1607825">
                  <a:extLst>
                    <a:ext uri="{9D8B030D-6E8A-4147-A177-3AD203B41FA5}">
                      <a16:colId xmlns:a16="http://schemas.microsoft.com/office/drawing/2014/main" val="20000"/>
                    </a:ext>
                  </a:extLst>
                </a:gridCol>
                <a:gridCol w="1891675">
                  <a:extLst>
                    <a:ext uri="{9D8B030D-6E8A-4147-A177-3AD203B41FA5}">
                      <a16:colId xmlns:a16="http://schemas.microsoft.com/office/drawing/2014/main" val="20001"/>
                    </a:ext>
                  </a:extLst>
                </a:gridCol>
                <a:gridCol w="1891675">
                  <a:extLst>
                    <a:ext uri="{9D8B030D-6E8A-4147-A177-3AD203B41FA5}">
                      <a16:colId xmlns:a16="http://schemas.microsoft.com/office/drawing/2014/main" val="20002"/>
                    </a:ext>
                  </a:extLst>
                </a:gridCol>
              </a:tblGrid>
              <a:tr h="0">
                <a:tc>
                  <a:txBody>
                    <a:bodyPr/>
                    <a:lstStyle/>
                    <a:p>
                      <a:pPr marL="0" marR="0" lvl="0" indent="0" algn="l" rtl="0">
                        <a:lnSpc>
                          <a:spcPct val="107000"/>
                        </a:lnSpc>
                        <a:spcBef>
                          <a:spcPts val="0"/>
                        </a:spcBef>
                        <a:spcAft>
                          <a:spcPts val="0"/>
                        </a:spcAft>
                        <a:buNone/>
                      </a:pPr>
                      <a:endParaRPr sz="1100" u="none" strike="noStrike" cap="none">
                        <a:latin typeface="Arial"/>
                        <a:ea typeface="Arial"/>
                        <a:cs typeface="Arial"/>
                        <a:sym typeface="Arial"/>
                      </a:endParaRPr>
                    </a:p>
                  </a:txBody>
                  <a:tcPr marL="114300" marR="114300" marT="114300" marB="1143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Actual Positive</a:t>
                      </a:r>
                      <a:endParaRPr sz="1100" u="none" strike="noStrike" cap="none">
                        <a:latin typeface="Arial"/>
                        <a:ea typeface="Arial"/>
                        <a:cs typeface="Arial"/>
                        <a:sym typeface="Arial"/>
                      </a:endParaRPr>
                    </a:p>
                  </a:txBody>
                  <a:tcPr marL="114300" marR="114300" marT="114300" marB="1143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Actual Negative</a:t>
                      </a:r>
                      <a:endParaRPr sz="1100" u="none" strike="noStrike" cap="none">
                        <a:latin typeface="Arial"/>
                        <a:ea typeface="Arial"/>
                        <a:cs typeface="Arial"/>
                        <a:sym typeface="Arial"/>
                      </a:endParaRPr>
                    </a:p>
                  </a:txBody>
                  <a:tcPr marL="114300" marR="114300" marT="114300" marB="114300"/>
                </a:tc>
                <a:extLst>
                  <a:ext uri="{0D108BD9-81ED-4DB2-BD59-A6C34878D82A}">
                    <a16:rowId xmlns:a16="http://schemas.microsoft.com/office/drawing/2014/main" val="10000"/>
                  </a:ext>
                </a:extLst>
              </a:tr>
              <a:tr h="0">
                <a:tc>
                  <a:txBody>
                    <a:bodyPr/>
                    <a:lstStyle/>
                    <a:p>
                      <a:pPr marL="0" marR="0" lvl="0" indent="0" algn="l" rtl="0">
                        <a:lnSpc>
                          <a:spcPct val="107000"/>
                        </a:lnSpc>
                        <a:spcBef>
                          <a:spcPts val="0"/>
                        </a:spcBef>
                        <a:spcAft>
                          <a:spcPts val="0"/>
                        </a:spcAft>
                        <a:buNone/>
                      </a:pPr>
                      <a:r>
                        <a:rPr lang="en-US" sz="1100" u="none" strike="noStrike" cap="none">
                          <a:latin typeface="Arial"/>
                          <a:ea typeface="Arial"/>
                          <a:cs typeface="Arial"/>
                          <a:sym typeface="Arial"/>
                        </a:rPr>
                        <a:t>Predicted Positive</a:t>
                      </a:r>
                      <a:endParaRPr sz="1100" u="none" strike="noStrike" cap="none">
                        <a:latin typeface="Arial"/>
                        <a:ea typeface="Arial"/>
                        <a:cs typeface="Arial"/>
                        <a:sym typeface="Arial"/>
                      </a:endParaRPr>
                    </a:p>
                  </a:txBody>
                  <a:tcPr marL="76200" marR="76200" marT="76200" marB="762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True Positive</a:t>
                      </a:r>
                      <a:endParaRPr sz="1100" u="none" strike="noStrike" cap="none">
                        <a:latin typeface="Arial"/>
                        <a:ea typeface="Arial"/>
                        <a:cs typeface="Arial"/>
                        <a:sym typeface="Arial"/>
                      </a:endParaRPr>
                    </a:p>
                  </a:txBody>
                  <a:tcPr marL="76200" marR="76200" marT="76200" marB="762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False Positive</a:t>
                      </a:r>
                      <a:endParaRPr sz="1100" u="none" strike="noStrike" cap="none">
                        <a:latin typeface="Arial"/>
                        <a:ea typeface="Arial"/>
                        <a:cs typeface="Arial"/>
                        <a:sym typeface="Arial"/>
                      </a:endParaRPr>
                    </a:p>
                  </a:txBody>
                  <a:tcPr marL="76200" marR="76200" marT="76200" marB="76200"/>
                </a:tc>
                <a:extLst>
                  <a:ext uri="{0D108BD9-81ED-4DB2-BD59-A6C34878D82A}">
                    <a16:rowId xmlns:a16="http://schemas.microsoft.com/office/drawing/2014/main" val="10001"/>
                  </a:ext>
                </a:extLst>
              </a:tr>
              <a:tr h="0">
                <a:tc>
                  <a:txBody>
                    <a:bodyPr/>
                    <a:lstStyle/>
                    <a:p>
                      <a:pPr marL="0" marR="0" lvl="0" indent="0" algn="l" rtl="0">
                        <a:lnSpc>
                          <a:spcPct val="107000"/>
                        </a:lnSpc>
                        <a:spcBef>
                          <a:spcPts val="0"/>
                        </a:spcBef>
                        <a:spcAft>
                          <a:spcPts val="0"/>
                        </a:spcAft>
                        <a:buNone/>
                      </a:pPr>
                      <a:r>
                        <a:rPr lang="en-US" sz="1100" u="none" strike="noStrike" cap="none">
                          <a:latin typeface="Arial"/>
                          <a:ea typeface="Arial"/>
                          <a:cs typeface="Arial"/>
                          <a:sym typeface="Arial"/>
                        </a:rPr>
                        <a:t>Predicted Negative</a:t>
                      </a:r>
                      <a:endParaRPr sz="1100" u="none" strike="noStrike" cap="none">
                        <a:latin typeface="Arial"/>
                        <a:ea typeface="Arial"/>
                        <a:cs typeface="Arial"/>
                        <a:sym typeface="Arial"/>
                      </a:endParaRPr>
                    </a:p>
                  </a:txBody>
                  <a:tcPr marL="76200" marR="76200" marT="76200" marB="762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False Negative</a:t>
                      </a:r>
                      <a:endParaRPr sz="1100" u="none" strike="noStrike" cap="none">
                        <a:latin typeface="Arial"/>
                        <a:ea typeface="Arial"/>
                        <a:cs typeface="Arial"/>
                        <a:sym typeface="Arial"/>
                      </a:endParaRPr>
                    </a:p>
                  </a:txBody>
                  <a:tcPr marL="76200" marR="76200" marT="76200" marB="76200"/>
                </a:tc>
                <a:tc>
                  <a:txBody>
                    <a:bodyPr/>
                    <a:lstStyle/>
                    <a:p>
                      <a:pPr marL="0" marR="0" lvl="0" indent="0" algn="ctr" rtl="0">
                        <a:lnSpc>
                          <a:spcPct val="107000"/>
                        </a:lnSpc>
                        <a:spcBef>
                          <a:spcPts val="0"/>
                        </a:spcBef>
                        <a:spcAft>
                          <a:spcPts val="0"/>
                        </a:spcAft>
                        <a:buNone/>
                      </a:pPr>
                      <a:r>
                        <a:rPr lang="en-US" sz="1100" u="none" strike="noStrike" cap="none">
                          <a:latin typeface="Arial"/>
                          <a:ea typeface="Arial"/>
                          <a:cs typeface="Arial"/>
                          <a:sym typeface="Arial"/>
                        </a:rPr>
                        <a:t>True Negative</a:t>
                      </a:r>
                      <a:endParaRPr sz="1100" u="none" strike="noStrike" cap="none">
                        <a:latin typeface="Arial"/>
                        <a:ea typeface="Arial"/>
                        <a:cs typeface="Arial"/>
                        <a:sym typeface="Arial"/>
                      </a:endParaRPr>
                    </a:p>
                  </a:txBody>
                  <a:tcPr marL="76200" marR="76200" marT="76200" marB="76200"/>
                </a:tc>
                <a:extLst>
                  <a:ext uri="{0D108BD9-81ED-4DB2-BD59-A6C34878D82A}">
                    <a16:rowId xmlns:a16="http://schemas.microsoft.com/office/drawing/2014/main" val="10002"/>
                  </a:ext>
                </a:extLst>
              </a:tr>
            </a:tbl>
          </a:graphicData>
        </a:graphic>
      </p:graphicFrame>
      <p:pic>
        <p:nvPicPr>
          <p:cNvPr id="424" name="Google Shape;424;p50" descr="Classification Algorithm in Machine Learning"/>
          <p:cNvPicPr preferRelativeResize="0"/>
          <p:nvPr/>
        </p:nvPicPr>
        <p:blipFill rotWithShape="1">
          <a:blip r:embed="rId3">
            <a:alphaModFix/>
          </a:blip>
          <a:srcRect/>
          <a:stretch/>
        </p:blipFill>
        <p:spPr>
          <a:xfrm>
            <a:off x="1168643" y="5856044"/>
            <a:ext cx="1996440" cy="5257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46" name="Google Shape;46;p3"/>
          <p:cNvSpPr txBox="1"/>
          <p:nvPr/>
        </p:nvSpPr>
        <p:spPr>
          <a:xfrm>
            <a:off x="342003" y="1124790"/>
            <a:ext cx="352221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Machine Learning Process</a:t>
            </a:r>
            <a:endParaRPr/>
          </a:p>
        </p:txBody>
      </p:sp>
      <p:sp>
        <p:nvSpPr>
          <p:cNvPr id="47" name="Google Shape;47;p3"/>
          <p:cNvSpPr txBox="1"/>
          <p:nvPr/>
        </p:nvSpPr>
        <p:spPr>
          <a:xfrm>
            <a:off x="342003" y="1724849"/>
            <a:ext cx="834279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Arial"/>
                <a:ea typeface="Arial"/>
                <a:cs typeface="Arial"/>
                <a:sym typeface="Arial"/>
              </a:rPr>
              <a:t>It all starts with training the machine learning algorithm by using a training data set to create a model. When new input data is introduced to the ML algorithm, it makes a prediction. The predictions and results are evaluated for accuracy.</a:t>
            </a:r>
            <a:endParaRPr/>
          </a:p>
          <a:p>
            <a:pPr marL="0" marR="0" lvl="0" indent="0" algn="l" rtl="0">
              <a:spcBef>
                <a:spcPts val="0"/>
              </a:spcBef>
              <a:spcAft>
                <a:spcPts val="0"/>
              </a:spcAft>
              <a:buNone/>
            </a:pPr>
            <a:r>
              <a:rPr lang="en-US" sz="1800">
                <a:solidFill>
                  <a:srgbClr val="595959"/>
                </a:solidFill>
                <a:latin typeface="Arial"/>
                <a:ea typeface="Arial"/>
                <a:cs typeface="Arial"/>
                <a:sym typeface="Arial"/>
              </a:rPr>
              <a:t>If the prediction is not as expected, the algorithm is re-trained again and again until the desired output is obtained. This enables the ml algorithm to learn on its own and produce an optimal answer that will gradually increase in accuracy over time.</a:t>
            </a:r>
            <a:endParaRPr/>
          </a:p>
        </p:txBody>
      </p:sp>
      <p:pic>
        <p:nvPicPr>
          <p:cNvPr id="48" name="Google Shape;48;p3"/>
          <p:cNvPicPr preferRelativeResize="0"/>
          <p:nvPr/>
        </p:nvPicPr>
        <p:blipFill rotWithShape="1">
          <a:blip r:embed="rId3">
            <a:alphaModFix/>
          </a:blip>
          <a:srcRect l="21137" t="33090" r="32462" b="23420"/>
          <a:stretch/>
        </p:blipFill>
        <p:spPr>
          <a:xfrm>
            <a:off x="2230728" y="3939103"/>
            <a:ext cx="4770120" cy="2476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D787-9DA5-4F75-98BE-6A6583E41344}"/>
              </a:ext>
            </a:extLst>
          </p:cNvPr>
          <p:cNvSpPr>
            <a:spLocks noGrp="1"/>
          </p:cNvSpPr>
          <p:nvPr>
            <p:ph type="title"/>
          </p:nvPr>
        </p:nvSpPr>
        <p:spPr/>
        <p:txBody>
          <a:bodyPr/>
          <a:lstStyle/>
          <a:p>
            <a:r>
              <a:rPr lang="en-IN" dirty="0"/>
              <a:t>Confusion matrix</a:t>
            </a:r>
          </a:p>
        </p:txBody>
      </p:sp>
      <p:pic>
        <p:nvPicPr>
          <p:cNvPr id="8" name="Picture 7" descr="A picture containing text, whiteboard&#10;&#10;Description automatically generated">
            <a:extLst>
              <a:ext uri="{FF2B5EF4-FFF2-40B4-BE49-F238E27FC236}">
                <a16:creationId xmlns:a16="http://schemas.microsoft.com/office/drawing/2014/main" id="{804D6B08-0663-4FE6-9D57-16F7A721B779}"/>
              </a:ext>
            </a:extLst>
          </p:cNvPr>
          <p:cNvPicPr>
            <a:picLocks noChangeAspect="1"/>
          </p:cNvPicPr>
          <p:nvPr/>
        </p:nvPicPr>
        <p:blipFill>
          <a:blip r:embed="rId2"/>
          <a:stretch>
            <a:fillRect/>
          </a:stretch>
        </p:blipFill>
        <p:spPr>
          <a:xfrm>
            <a:off x="689201" y="806051"/>
            <a:ext cx="6654834" cy="5245898"/>
          </a:xfrm>
          <a:prstGeom prst="rect">
            <a:avLst/>
          </a:prstGeom>
          <a:ln w="889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7B1D9903-9F0E-4667-AF74-A0A07A890CA4}"/>
              </a:ext>
            </a:extLst>
          </p:cNvPr>
          <p:cNvPicPr>
            <a:picLocks noChangeAspect="1"/>
          </p:cNvPicPr>
          <p:nvPr/>
        </p:nvPicPr>
        <p:blipFill>
          <a:blip r:embed="rId3"/>
          <a:stretch>
            <a:fillRect/>
          </a:stretch>
        </p:blipFill>
        <p:spPr>
          <a:xfrm>
            <a:off x="7630992" y="525145"/>
            <a:ext cx="3871807" cy="2903855"/>
          </a:xfrm>
          <a:prstGeom prst="rect">
            <a:avLst/>
          </a:prstGeom>
        </p:spPr>
      </p:pic>
      <p:pic>
        <p:nvPicPr>
          <p:cNvPr id="12" name="Picture 11">
            <a:extLst>
              <a:ext uri="{FF2B5EF4-FFF2-40B4-BE49-F238E27FC236}">
                <a16:creationId xmlns:a16="http://schemas.microsoft.com/office/drawing/2014/main" id="{90C4CF76-FFD0-4EFE-B078-25C682609A01}"/>
              </a:ext>
            </a:extLst>
          </p:cNvPr>
          <p:cNvPicPr>
            <a:picLocks noChangeAspect="1"/>
          </p:cNvPicPr>
          <p:nvPr/>
        </p:nvPicPr>
        <p:blipFill>
          <a:blip r:embed="rId4"/>
          <a:stretch>
            <a:fillRect/>
          </a:stretch>
        </p:blipFill>
        <p:spPr>
          <a:xfrm>
            <a:off x="8190230" y="3852545"/>
            <a:ext cx="3676650" cy="1943100"/>
          </a:xfrm>
          <a:prstGeom prst="rect">
            <a:avLst/>
          </a:prstGeom>
        </p:spPr>
      </p:pic>
    </p:spTree>
    <p:extLst>
      <p:ext uri="{BB962C8B-B14F-4D97-AF65-F5344CB8AC3E}">
        <p14:creationId xmlns:p14="http://schemas.microsoft.com/office/powerpoint/2010/main" val="55234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80E2B-A746-4DA1-84E8-CF4AA3CC534D}"/>
              </a:ext>
            </a:extLst>
          </p:cNvPr>
          <p:cNvSpPr>
            <a:spLocks noGrp="1"/>
          </p:cNvSpPr>
          <p:nvPr>
            <p:ph type="title"/>
          </p:nvPr>
        </p:nvSpPr>
        <p:spPr/>
        <p:txBody>
          <a:bodyPr/>
          <a:lstStyle/>
          <a:p>
            <a:r>
              <a:rPr lang="en-IN" dirty="0"/>
              <a:t>Confusion matrix formulas</a:t>
            </a:r>
          </a:p>
        </p:txBody>
      </p:sp>
      <p:pic>
        <p:nvPicPr>
          <p:cNvPr id="4" name="Google Shape;424;p50" descr="Classification Algorithm in Machine Learning">
            <a:extLst>
              <a:ext uri="{FF2B5EF4-FFF2-40B4-BE49-F238E27FC236}">
                <a16:creationId xmlns:a16="http://schemas.microsoft.com/office/drawing/2014/main" id="{9E0DC1BE-8131-4AB8-B786-E6FA1929517E}"/>
              </a:ext>
            </a:extLst>
          </p:cNvPr>
          <p:cNvPicPr preferRelativeResize="0"/>
          <p:nvPr/>
        </p:nvPicPr>
        <p:blipFill rotWithShape="1">
          <a:blip r:embed="rId2">
            <a:alphaModFix/>
          </a:blip>
          <a:srcRect/>
          <a:stretch/>
        </p:blipFill>
        <p:spPr>
          <a:xfrm>
            <a:off x="670802" y="924897"/>
            <a:ext cx="2986798" cy="1015663"/>
          </a:xfrm>
          <a:prstGeom prst="rect">
            <a:avLst/>
          </a:prstGeom>
          <a:noFill/>
          <a:ln>
            <a:noFill/>
          </a:ln>
        </p:spPr>
      </p:pic>
      <p:sp>
        <p:nvSpPr>
          <p:cNvPr id="6" name="TextBox 5">
            <a:extLst>
              <a:ext uri="{FF2B5EF4-FFF2-40B4-BE49-F238E27FC236}">
                <a16:creationId xmlns:a16="http://schemas.microsoft.com/office/drawing/2014/main" id="{874FE21C-32AF-4C95-A3B0-A8609315636C}"/>
              </a:ext>
            </a:extLst>
          </p:cNvPr>
          <p:cNvSpPr txBox="1"/>
          <p:nvPr/>
        </p:nvSpPr>
        <p:spPr>
          <a:xfrm>
            <a:off x="1046480" y="2194560"/>
            <a:ext cx="4744720" cy="1754326"/>
          </a:xfrm>
          <a:prstGeom prst="rect">
            <a:avLst/>
          </a:prstGeom>
          <a:noFill/>
        </p:spPr>
        <p:txBody>
          <a:bodyPr wrap="square" rtlCol="0">
            <a:spAutoFit/>
          </a:bodyPr>
          <a:lstStyle/>
          <a:p>
            <a:pPr algn="ctr"/>
            <a:r>
              <a:rPr lang="en-IN" sz="1800" dirty="0"/>
              <a:t>Error rate = 1- Accuracy  </a:t>
            </a:r>
          </a:p>
          <a:p>
            <a:endParaRPr lang="en-IN" sz="1800" dirty="0"/>
          </a:p>
          <a:p>
            <a:r>
              <a:rPr lang="en-IN" sz="1800" dirty="0"/>
              <a:t>                                 OR </a:t>
            </a:r>
          </a:p>
          <a:p>
            <a:endParaRPr lang="en-IN" sz="1800" dirty="0"/>
          </a:p>
          <a:p>
            <a:pPr algn="ctr"/>
            <a:r>
              <a:rPr lang="en-IN" sz="1800" u="sng" dirty="0"/>
              <a:t> FP + FN</a:t>
            </a:r>
          </a:p>
          <a:p>
            <a:pPr algn="ctr"/>
            <a:r>
              <a:rPr lang="en-IN" sz="1800" dirty="0"/>
              <a:t>TOTAL</a:t>
            </a:r>
            <a:endParaRPr lang="en-IN" sz="1800" u="sng" dirty="0"/>
          </a:p>
        </p:txBody>
      </p:sp>
      <p:sp>
        <p:nvSpPr>
          <p:cNvPr id="7" name="TextBox 6">
            <a:extLst>
              <a:ext uri="{FF2B5EF4-FFF2-40B4-BE49-F238E27FC236}">
                <a16:creationId xmlns:a16="http://schemas.microsoft.com/office/drawing/2014/main" id="{555A782C-79AE-47A1-A341-BC51AFC67F42}"/>
              </a:ext>
            </a:extLst>
          </p:cNvPr>
          <p:cNvSpPr txBox="1"/>
          <p:nvPr/>
        </p:nvSpPr>
        <p:spPr>
          <a:xfrm>
            <a:off x="894080" y="4511209"/>
            <a:ext cx="6605758" cy="1938992"/>
          </a:xfrm>
          <a:prstGeom prst="rect">
            <a:avLst/>
          </a:prstGeom>
          <a:noFill/>
        </p:spPr>
        <p:txBody>
          <a:bodyPr wrap="square" rtlCol="0">
            <a:spAutoFit/>
          </a:bodyPr>
          <a:lstStyle/>
          <a:p>
            <a:r>
              <a:rPr lang="en-IN" sz="2000" dirty="0"/>
              <a:t>Precision = TP / Predicted Yes</a:t>
            </a:r>
          </a:p>
          <a:p>
            <a:endParaRPr lang="en-IN" sz="2000" dirty="0"/>
          </a:p>
          <a:p>
            <a:r>
              <a:rPr lang="en-IN" sz="2000" dirty="0"/>
              <a:t>TPR/SENSITIVITY/Recall =  TP / Actual Yes</a:t>
            </a:r>
          </a:p>
          <a:p>
            <a:r>
              <a:rPr lang="en-IN" sz="2000" dirty="0"/>
              <a:t>Specificity (True Negative Rate) =TN / TN +FP</a:t>
            </a:r>
          </a:p>
          <a:p>
            <a:r>
              <a:rPr lang="en-IN" sz="2000" dirty="0"/>
              <a:t>False positive Rate(FPR) = FP /FP +TN</a:t>
            </a:r>
          </a:p>
          <a:p>
            <a:r>
              <a:rPr lang="en-IN" sz="2000" dirty="0"/>
              <a:t>FPR =1- SPECIFICITY </a:t>
            </a:r>
          </a:p>
        </p:txBody>
      </p:sp>
    </p:spTree>
    <p:extLst>
      <p:ext uri="{BB962C8B-B14F-4D97-AF65-F5344CB8AC3E}">
        <p14:creationId xmlns:p14="http://schemas.microsoft.com/office/powerpoint/2010/main" val="1686040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1"/>
          <p:cNvSpPr txBox="1"/>
          <p:nvPr/>
        </p:nvSpPr>
        <p:spPr>
          <a:xfrm>
            <a:off x="1023151" y="1597965"/>
            <a:ext cx="8866574" cy="23707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a:p>
            <a:pPr marL="285750" marR="0" lvl="0" indent="-285750" algn="l" rtl="0">
              <a:lnSpc>
                <a:spcPct val="107000"/>
              </a:lnSpc>
              <a:spcBef>
                <a:spcPts val="80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ROC curve stands for </a:t>
            </a:r>
            <a:r>
              <a:rPr lang="en-US" sz="1600" b="1">
                <a:solidFill>
                  <a:srgbClr val="595959"/>
                </a:solidFill>
                <a:highlight>
                  <a:srgbClr val="FFFFFF"/>
                </a:highlight>
                <a:latin typeface="Arial"/>
                <a:ea typeface="Arial"/>
                <a:cs typeface="Arial"/>
                <a:sym typeface="Arial"/>
              </a:rPr>
              <a:t>Receiver Operating Characteristics Curve</a:t>
            </a:r>
            <a:r>
              <a:rPr lang="en-US" sz="1600">
                <a:solidFill>
                  <a:srgbClr val="595959"/>
                </a:solidFill>
                <a:highlight>
                  <a:srgbClr val="FFFFFF"/>
                </a:highlight>
                <a:latin typeface="Arial"/>
                <a:ea typeface="Arial"/>
                <a:cs typeface="Arial"/>
                <a:sym typeface="Arial"/>
              </a:rPr>
              <a:t> and AUC stands for </a:t>
            </a:r>
            <a:r>
              <a:rPr lang="en-US" sz="1600" b="1">
                <a:solidFill>
                  <a:srgbClr val="595959"/>
                </a:solidFill>
                <a:highlight>
                  <a:srgbClr val="FFFFFF"/>
                </a:highlight>
                <a:latin typeface="Arial"/>
                <a:ea typeface="Arial"/>
                <a:cs typeface="Arial"/>
                <a:sym typeface="Arial"/>
              </a:rPr>
              <a:t>Area Under the Curve</a:t>
            </a:r>
            <a:r>
              <a:rPr lang="en-US" sz="1600">
                <a:solidFill>
                  <a:srgbClr val="595959"/>
                </a:solidFill>
                <a:highlight>
                  <a:srgbClr val="FFFFFF"/>
                </a:highlight>
                <a:latin typeface="Arial"/>
                <a:ea typeface="Arial"/>
                <a:cs typeface="Arial"/>
                <a:sym typeface="Arial"/>
              </a:rPr>
              <a:t>.</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is a graph that shows the performance of the classification model at different thresholds.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To visualize the performance of the multi-class classification model, we use the AUC-ROC Curve.</a:t>
            </a:r>
            <a:endParaRPr sz="1600">
              <a:solidFill>
                <a:schemeClr val="dk1"/>
              </a:solidFill>
              <a:latin typeface="Arial"/>
              <a:ea typeface="Arial"/>
              <a:cs typeface="Arial"/>
              <a:sym typeface="Arial"/>
            </a:endParaRPr>
          </a:p>
          <a:p>
            <a:pPr marL="0" marR="0" lvl="0" indent="0" algn="l" rtl="0">
              <a:spcBef>
                <a:spcPts val="800"/>
              </a:spcBef>
              <a:spcAft>
                <a:spcPts val="0"/>
              </a:spcAft>
              <a:buNone/>
            </a:pPr>
            <a:r>
              <a:rPr lang="en-US" sz="1600">
                <a:solidFill>
                  <a:srgbClr val="595959"/>
                </a:solidFill>
                <a:highlight>
                  <a:srgbClr val="FFFFFF"/>
                </a:highlight>
                <a:latin typeface="Arial"/>
                <a:ea typeface="Arial"/>
                <a:cs typeface="Arial"/>
                <a:sym typeface="Arial"/>
              </a:rPr>
              <a:t>The ROC curve is plotted with TPR and FPR, where TPR (True Positive Rate) on Y-axis and FPR(False Positive Rate) on X-axis</a:t>
            </a:r>
            <a:endParaRPr sz="1600">
              <a:solidFill>
                <a:schemeClr val="dk1"/>
              </a:solidFill>
              <a:latin typeface="Arial"/>
              <a:ea typeface="Arial"/>
              <a:cs typeface="Arial"/>
              <a:sym typeface="Arial"/>
            </a:endParaRPr>
          </a:p>
        </p:txBody>
      </p:sp>
      <p:sp>
        <p:nvSpPr>
          <p:cNvPr id="430" name="Google Shape;430;p5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31" name="Google Shape;431;p51"/>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2"/>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37" name="Google Shape;437;p5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38" name="Google Shape;438;p52"/>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pic>
        <p:nvPicPr>
          <p:cNvPr id="439" name="Google Shape;439;p52" descr="Confusion matrix"/>
          <p:cNvPicPr preferRelativeResize="0"/>
          <p:nvPr/>
        </p:nvPicPr>
        <p:blipFill rotWithShape="1">
          <a:blip r:embed="rId3">
            <a:alphaModFix/>
          </a:blip>
          <a:srcRect/>
          <a:stretch/>
        </p:blipFill>
        <p:spPr>
          <a:xfrm>
            <a:off x="8543759" y="1872069"/>
            <a:ext cx="2625090" cy="2064385"/>
          </a:xfrm>
          <a:prstGeom prst="rect">
            <a:avLst/>
          </a:prstGeom>
          <a:noFill/>
          <a:ln>
            <a:noFill/>
          </a:ln>
        </p:spPr>
      </p:pic>
      <p:sp>
        <p:nvSpPr>
          <p:cNvPr id="440" name="Google Shape;440;p52"/>
          <p:cNvSpPr txBox="1"/>
          <p:nvPr/>
        </p:nvSpPr>
        <p:spPr>
          <a:xfrm>
            <a:off x="1023151" y="2090625"/>
            <a:ext cx="6094520"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Sensitivity / True Positive Rate / Recall</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Sensitivity tells us what proportion of the positive class got correctly classified.</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 simple example would be to determine what proportion of the actual sick people were correctly detected by the model.</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False Negative Rate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False Negative Rate (FNR) tells us what proportion of the positive class got incorrectly classified by the classifier.</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 higher TPR and a lower FNR is desirable since we want to correctly classify the positive class.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p:txBody>
      </p:sp>
      <p:pic>
        <p:nvPicPr>
          <p:cNvPr id="441" name="Google Shape;441;p52" descr="Sensitivity formula"/>
          <p:cNvPicPr preferRelativeResize="0"/>
          <p:nvPr/>
        </p:nvPicPr>
        <p:blipFill rotWithShape="1">
          <a:blip r:embed="rId4">
            <a:alphaModFix/>
          </a:blip>
          <a:srcRect/>
          <a:stretch/>
        </p:blipFill>
        <p:spPr>
          <a:xfrm>
            <a:off x="1127276" y="2464103"/>
            <a:ext cx="1858010" cy="368935"/>
          </a:xfrm>
          <a:prstGeom prst="rect">
            <a:avLst/>
          </a:prstGeom>
          <a:noFill/>
          <a:ln>
            <a:noFill/>
          </a:ln>
        </p:spPr>
      </p:pic>
      <p:pic>
        <p:nvPicPr>
          <p:cNvPr id="442" name="Google Shape;442;p52" descr="False Negative Rate"/>
          <p:cNvPicPr preferRelativeResize="0"/>
          <p:nvPr/>
        </p:nvPicPr>
        <p:blipFill rotWithShape="1">
          <a:blip r:embed="rId5">
            <a:alphaModFix/>
          </a:blip>
          <a:srcRect/>
          <a:stretch/>
        </p:blipFill>
        <p:spPr>
          <a:xfrm>
            <a:off x="1127276" y="4620572"/>
            <a:ext cx="1430655" cy="36893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3"/>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48" name="Google Shape;448;p5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49" name="Google Shape;449;p53"/>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pic>
        <p:nvPicPr>
          <p:cNvPr id="450" name="Google Shape;450;p53" descr="Confusion matrix"/>
          <p:cNvPicPr preferRelativeResize="0"/>
          <p:nvPr/>
        </p:nvPicPr>
        <p:blipFill rotWithShape="1">
          <a:blip r:embed="rId3">
            <a:alphaModFix/>
          </a:blip>
          <a:srcRect/>
          <a:stretch/>
        </p:blipFill>
        <p:spPr>
          <a:xfrm>
            <a:off x="8543759" y="1872069"/>
            <a:ext cx="2625090" cy="2064385"/>
          </a:xfrm>
          <a:prstGeom prst="rect">
            <a:avLst/>
          </a:prstGeom>
          <a:noFill/>
          <a:ln>
            <a:noFill/>
          </a:ln>
        </p:spPr>
      </p:pic>
      <p:sp>
        <p:nvSpPr>
          <p:cNvPr id="451" name="Google Shape;451;p53"/>
          <p:cNvSpPr txBox="1"/>
          <p:nvPr/>
        </p:nvSpPr>
        <p:spPr>
          <a:xfrm>
            <a:off x="1023151" y="2090625"/>
            <a:ext cx="6094520" cy="42780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Specificity / True Negative Rate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Specificity tells us what proportion of the negative class got correctly classified.</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Taking the same example as in Sensitivity, Specificity would mean determining the proportion of healthy people who were correctly identified by the model</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False Positive Rate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FPR tells us what proportion of the negative class got incorrectly classified by the classifier.</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A higher TNR and a lower FPR is desirable since we want to correctly classify the negative class.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p:txBody>
      </p:sp>
      <p:pic>
        <p:nvPicPr>
          <p:cNvPr id="452" name="Google Shape;452;p53" descr="Specificity formula"/>
          <p:cNvPicPr preferRelativeResize="0"/>
          <p:nvPr/>
        </p:nvPicPr>
        <p:blipFill rotWithShape="1">
          <a:blip r:embed="rId4">
            <a:alphaModFix/>
          </a:blip>
          <a:srcRect/>
          <a:stretch/>
        </p:blipFill>
        <p:spPr>
          <a:xfrm>
            <a:off x="1123846" y="2439889"/>
            <a:ext cx="1865630" cy="368935"/>
          </a:xfrm>
          <a:prstGeom prst="rect">
            <a:avLst/>
          </a:prstGeom>
          <a:noFill/>
          <a:ln>
            <a:noFill/>
          </a:ln>
        </p:spPr>
      </p:pic>
      <p:pic>
        <p:nvPicPr>
          <p:cNvPr id="453" name="Google Shape;453;p53" descr="False Positive Rate"/>
          <p:cNvPicPr preferRelativeResize="0"/>
          <p:nvPr/>
        </p:nvPicPr>
        <p:blipFill rotWithShape="1">
          <a:blip r:embed="rId5">
            <a:alphaModFix/>
          </a:blip>
          <a:srcRect/>
          <a:stretch/>
        </p:blipFill>
        <p:spPr>
          <a:xfrm>
            <a:off x="1123846" y="4620571"/>
            <a:ext cx="2787650" cy="36893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endParaRPr/>
          </a:p>
        </p:txBody>
      </p:sp>
      <p:pic>
        <p:nvPicPr>
          <p:cNvPr id="459" name="Google Shape;459;p54" descr="AUC-ROC curve example"/>
          <p:cNvPicPr preferRelativeResize="0"/>
          <p:nvPr/>
        </p:nvPicPr>
        <p:blipFill rotWithShape="1">
          <a:blip r:embed="rId3">
            <a:alphaModFix/>
          </a:blip>
          <a:srcRect/>
          <a:stretch/>
        </p:blipFill>
        <p:spPr>
          <a:xfrm>
            <a:off x="1129246" y="2295855"/>
            <a:ext cx="5268595" cy="2964180"/>
          </a:xfrm>
          <a:prstGeom prst="rect">
            <a:avLst/>
          </a:prstGeom>
          <a:noFill/>
          <a:ln>
            <a:noFill/>
          </a:ln>
        </p:spPr>
      </p:pic>
      <p:sp>
        <p:nvSpPr>
          <p:cNvPr id="460" name="Google Shape;460;p54"/>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Probability of Predictions</a:t>
            </a:r>
            <a:endParaRPr sz="1600">
              <a:solidFill>
                <a:schemeClr val="dk1"/>
              </a:solidFill>
              <a:latin typeface="Arial"/>
              <a:ea typeface="Arial"/>
              <a:cs typeface="Arial"/>
              <a:sym typeface="Arial"/>
            </a:endParaRPr>
          </a:p>
        </p:txBody>
      </p:sp>
      <p:sp>
        <p:nvSpPr>
          <p:cNvPr id="461" name="Google Shape;461;p54"/>
          <p:cNvSpPr txBox="1"/>
          <p:nvPr/>
        </p:nvSpPr>
        <p:spPr>
          <a:xfrm>
            <a:off x="1023151" y="1091321"/>
            <a:ext cx="6094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5"/>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67" name="Google Shape;467;p5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68" name="Google Shape;468;p55"/>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469" name="Google Shape;469;p55"/>
          <p:cNvSpPr txBox="1"/>
          <p:nvPr/>
        </p:nvSpPr>
        <p:spPr>
          <a:xfrm>
            <a:off x="1023151" y="2090625"/>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When AUC = 1, then the classifier is able to perfectly distinguish between all the Positive and the Negative class points correctly. If, however, the AUC had been 0, then the classifier would be predicting all Negatives as Positives, and all Positives as Negatives.</a:t>
            </a:r>
            <a:endParaRPr sz="1600">
              <a:solidFill>
                <a:srgbClr val="595959"/>
              </a:solidFill>
              <a:latin typeface="Arial"/>
              <a:ea typeface="Arial"/>
              <a:cs typeface="Arial"/>
              <a:sym typeface="Arial"/>
            </a:endParaRPr>
          </a:p>
        </p:txBody>
      </p:sp>
      <p:pic>
        <p:nvPicPr>
          <p:cNvPr id="470" name="Google Shape;470;p55" descr="AUC ROC curve"/>
          <p:cNvPicPr preferRelativeResize="0"/>
          <p:nvPr/>
        </p:nvPicPr>
        <p:blipFill rotWithShape="1">
          <a:blip r:embed="rId3">
            <a:alphaModFix/>
          </a:blip>
          <a:srcRect/>
          <a:stretch/>
        </p:blipFill>
        <p:spPr>
          <a:xfrm>
            <a:off x="1023151" y="3570093"/>
            <a:ext cx="1953895" cy="191706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6"/>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76" name="Google Shape;476;p5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77" name="Google Shape;477;p56"/>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478" name="Google Shape;478;p56"/>
          <p:cNvSpPr txBox="1"/>
          <p:nvPr/>
        </p:nvSpPr>
        <p:spPr>
          <a:xfrm>
            <a:off x="1023151" y="2090625"/>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When 0.5&lt;AUC&lt;1, there is a high chance that the classifier will be able to distinguish the positive class values from the negative class values. This is so because the classifier can detect more numbers of True positives and True negatives than False negatives and False positives.</a:t>
            </a:r>
            <a:endParaRPr sz="1600">
              <a:solidFill>
                <a:srgbClr val="595959"/>
              </a:solidFill>
              <a:latin typeface="Arial"/>
              <a:ea typeface="Arial"/>
              <a:cs typeface="Arial"/>
              <a:sym typeface="Arial"/>
            </a:endParaRPr>
          </a:p>
        </p:txBody>
      </p:sp>
      <p:pic>
        <p:nvPicPr>
          <p:cNvPr id="479" name="Google Shape;479;p56" descr="AUC ROC curve"/>
          <p:cNvPicPr preferRelativeResize="0"/>
          <p:nvPr/>
        </p:nvPicPr>
        <p:blipFill rotWithShape="1">
          <a:blip r:embed="rId3">
            <a:alphaModFix/>
          </a:blip>
          <a:srcRect/>
          <a:stretch/>
        </p:blipFill>
        <p:spPr>
          <a:xfrm>
            <a:off x="1103050" y="3849614"/>
            <a:ext cx="1953895" cy="191706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7"/>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85" name="Google Shape;485;p5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86" name="Google Shape;486;p57"/>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487" name="Google Shape;487;p57"/>
          <p:cNvSpPr txBox="1"/>
          <p:nvPr/>
        </p:nvSpPr>
        <p:spPr>
          <a:xfrm>
            <a:off x="1023151" y="2090625"/>
            <a:ext cx="60945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When AUC=0.5, then the classifier is not able to distinguish between Positive and Negative class points. Meaning either the classifier is predicting random class or constant class for all the data points</a:t>
            </a:r>
            <a:endParaRPr sz="1600">
              <a:solidFill>
                <a:srgbClr val="595959"/>
              </a:solidFill>
              <a:latin typeface="Arial"/>
              <a:ea typeface="Arial"/>
              <a:cs typeface="Arial"/>
              <a:sym typeface="Arial"/>
            </a:endParaRPr>
          </a:p>
        </p:txBody>
      </p:sp>
      <p:pic>
        <p:nvPicPr>
          <p:cNvPr id="488" name="Google Shape;488;p57" descr="AUC ROC random output"/>
          <p:cNvPicPr preferRelativeResize="0"/>
          <p:nvPr/>
        </p:nvPicPr>
        <p:blipFill rotWithShape="1">
          <a:blip r:embed="rId3">
            <a:alphaModFix/>
          </a:blip>
          <a:srcRect/>
          <a:stretch/>
        </p:blipFill>
        <p:spPr>
          <a:xfrm>
            <a:off x="1082335" y="3690158"/>
            <a:ext cx="1953895" cy="191706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8"/>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494" name="Google Shape;494;p5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495" name="Google Shape;495;p58"/>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496" name="Google Shape;496;p58"/>
          <p:cNvSpPr txBox="1"/>
          <p:nvPr/>
        </p:nvSpPr>
        <p:spPr>
          <a:xfrm>
            <a:off x="4609730" y="2644132"/>
            <a:ext cx="60945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Point A is where the Sensitivity is the highest and Specificity the lowest. This means all the Positive class points are classified correctly and all the Negative class points are classified incorrectly</a:t>
            </a:r>
            <a:endParaRPr/>
          </a:p>
        </p:txBody>
      </p:sp>
      <p:pic>
        <p:nvPicPr>
          <p:cNvPr id="497" name="Google Shape;497;p58" descr="AUC-ROC curve"/>
          <p:cNvPicPr preferRelativeResize="0"/>
          <p:nvPr/>
        </p:nvPicPr>
        <p:blipFill rotWithShape="1">
          <a:blip r:embed="rId3">
            <a:alphaModFix/>
          </a:blip>
          <a:srcRect/>
          <a:stretch/>
        </p:blipFill>
        <p:spPr>
          <a:xfrm>
            <a:off x="1038508" y="2519295"/>
            <a:ext cx="2543810" cy="2404110"/>
          </a:xfrm>
          <a:prstGeom prst="rect">
            <a:avLst/>
          </a:prstGeom>
          <a:noFill/>
          <a:ln>
            <a:noFill/>
          </a:ln>
        </p:spPr>
      </p:pic>
      <p:pic>
        <p:nvPicPr>
          <p:cNvPr id="498" name="Google Shape;498;p58" descr="Sample Confusion matrix"/>
          <p:cNvPicPr preferRelativeResize="0"/>
          <p:nvPr/>
        </p:nvPicPr>
        <p:blipFill rotWithShape="1">
          <a:blip r:embed="rId4">
            <a:alphaModFix/>
          </a:blip>
          <a:srcRect/>
          <a:stretch/>
        </p:blipFill>
        <p:spPr>
          <a:xfrm>
            <a:off x="4998482" y="4213161"/>
            <a:ext cx="1165225" cy="116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g10991e56687_0_3"/>
          <p:cNvSpPr txBox="1">
            <a:spLocks noGrp="1"/>
          </p:cNvSpPr>
          <p:nvPr>
            <p:ph type="title"/>
          </p:nvPr>
        </p:nvSpPr>
        <p:spPr>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pic>
        <p:nvPicPr>
          <p:cNvPr id="55" name="Google Shape;55;g10991e56687_0_3" descr="what is machine learning - 7 steps of machine learning"/>
          <p:cNvPicPr preferRelativeResize="0"/>
          <p:nvPr/>
        </p:nvPicPr>
        <p:blipFill rotWithShape="1">
          <a:blip r:embed="rId3">
            <a:alphaModFix/>
          </a:blip>
          <a:srcRect/>
          <a:stretch/>
        </p:blipFill>
        <p:spPr>
          <a:xfrm>
            <a:off x="2112376" y="1166302"/>
            <a:ext cx="7011700" cy="39182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9"/>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504" name="Google Shape;504;p5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05" name="Google Shape;505;p59"/>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506" name="Google Shape;506;p59"/>
          <p:cNvSpPr txBox="1"/>
          <p:nvPr/>
        </p:nvSpPr>
        <p:spPr>
          <a:xfrm>
            <a:off x="4609730" y="2644132"/>
            <a:ext cx="609452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Although Point B has the same Sensitivity as Point A, it has a higher Specificity. Meaning the number of incorrectly Negative class points is lower compared to the previous threshold. This indicates that this threshold is better than the previous one</a:t>
            </a:r>
            <a:endParaRPr/>
          </a:p>
        </p:txBody>
      </p:sp>
      <p:pic>
        <p:nvPicPr>
          <p:cNvPr id="507" name="Google Shape;507;p59" descr="AUC-ROC curve"/>
          <p:cNvPicPr preferRelativeResize="0"/>
          <p:nvPr/>
        </p:nvPicPr>
        <p:blipFill rotWithShape="1">
          <a:blip r:embed="rId3">
            <a:alphaModFix/>
          </a:blip>
          <a:srcRect/>
          <a:stretch/>
        </p:blipFill>
        <p:spPr>
          <a:xfrm>
            <a:off x="1038508" y="2519295"/>
            <a:ext cx="2543810" cy="2404110"/>
          </a:xfrm>
          <a:prstGeom prst="rect">
            <a:avLst/>
          </a:prstGeom>
          <a:noFill/>
          <a:ln>
            <a:noFill/>
          </a:ln>
        </p:spPr>
      </p:pic>
      <p:pic>
        <p:nvPicPr>
          <p:cNvPr id="508" name="Google Shape;508;p59" descr="Sample Confusion matrix"/>
          <p:cNvPicPr preferRelativeResize="0"/>
          <p:nvPr/>
        </p:nvPicPr>
        <p:blipFill rotWithShape="1">
          <a:blip r:embed="rId4">
            <a:alphaModFix/>
          </a:blip>
          <a:srcRect/>
          <a:stretch/>
        </p:blipFill>
        <p:spPr>
          <a:xfrm>
            <a:off x="4776540" y="4240181"/>
            <a:ext cx="1165225" cy="1165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0"/>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514" name="Google Shape;514;p6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15" name="Google Shape;515;p60"/>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516" name="Google Shape;516;p60"/>
          <p:cNvSpPr txBox="1"/>
          <p:nvPr/>
        </p:nvSpPr>
        <p:spPr>
          <a:xfrm>
            <a:off x="4609730" y="2644132"/>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Between points C and D, the Sensitivity at point C is higher than point D for the same Specificity. This means, for the same number of incorrectly classified Negative class points, the classifier predicted a higher number of Positive class points. Therefore, the threshold at point C is better than point D</a:t>
            </a:r>
            <a:endParaRPr/>
          </a:p>
        </p:txBody>
      </p:sp>
      <p:pic>
        <p:nvPicPr>
          <p:cNvPr id="517" name="Google Shape;517;p60" descr="AUC-ROC curve"/>
          <p:cNvPicPr preferRelativeResize="0"/>
          <p:nvPr/>
        </p:nvPicPr>
        <p:blipFill rotWithShape="1">
          <a:blip r:embed="rId3">
            <a:alphaModFix/>
          </a:blip>
          <a:srcRect/>
          <a:stretch/>
        </p:blipFill>
        <p:spPr>
          <a:xfrm>
            <a:off x="1038508" y="2519295"/>
            <a:ext cx="2543810" cy="2404110"/>
          </a:xfrm>
          <a:prstGeom prst="rect">
            <a:avLst/>
          </a:prstGeom>
          <a:noFill/>
          <a:ln>
            <a:noFill/>
          </a:ln>
        </p:spPr>
      </p:pic>
      <p:pic>
        <p:nvPicPr>
          <p:cNvPr id="518" name="Google Shape;518;p60" descr="Confusion Matrix AUC ROC"/>
          <p:cNvPicPr preferRelativeResize="0"/>
          <p:nvPr/>
        </p:nvPicPr>
        <p:blipFill rotWithShape="1">
          <a:blip r:embed="rId4">
            <a:alphaModFix/>
          </a:blip>
          <a:srcRect/>
          <a:stretch/>
        </p:blipFill>
        <p:spPr>
          <a:xfrm>
            <a:off x="4810285" y="4062464"/>
            <a:ext cx="2846705" cy="185801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1"/>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a:t>
            </a:r>
            <a:endParaRPr sz="1600">
              <a:solidFill>
                <a:schemeClr val="dk1"/>
              </a:solidFill>
              <a:latin typeface="Arial"/>
              <a:ea typeface="Arial"/>
              <a:cs typeface="Arial"/>
              <a:sym typeface="Arial"/>
            </a:endParaRPr>
          </a:p>
        </p:txBody>
      </p:sp>
      <p:sp>
        <p:nvSpPr>
          <p:cNvPr id="524" name="Google Shape;524;p6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25" name="Google Shape;525;p61"/>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sp>
        <p:nvSpPr>
          <p:cNvPr id="526" name="Google Shape;526;p61"/>
          <p:cNvSpPr txBox="1"/>
          <p:nvPr/>
        </p:nvSpPr>
        <p:spPr>
          <a:xfrm>
            <a:off x="4609730" y="2644132"/>
            <a:ext cx="609452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595959"/>
                </a:solidFill>
                <a:latin typeface="Arial"/>
                <a:ea typeface="Arial"/>
                <a:cs typeface="Arial"/>
                <a:sym typeface="Arial"/>
              </a:rPr>
              <a:t>Point E is where </a:t>
            </a:r>
            <a:r>
              <a:rPr lang="en-US" sz="1600">
                <a:solidFill>
                  <a:srgbClr val="595959"/>
                </a:solidFill>
                <a:latin typeface="Arial"/>
                <a:ea typeface="Arial"/>
                <a:cs typeface="Arial"/>
                <a:sym typeface="Arial"/>
              </a:rPr>
              <a:t>the Sensitivity becomes highest. </a:t>
            </a:r>
            <a:r>
              <a:rPr lang="en-US" sz="1600" dirty="0">
                <a:solidFill>
                  <a:srgbClr val="595959"/>
                </a:solidFill>
                <a:latin typeface="Arial"/>
                <a:ea typeface="Arial"/>
                <a:cs typeface="Arial"/>
                <a:sym typeface="Arial"/>
              </a:rPr>
              <a:t>Meaning there are no False Positives classified by the model. The model can correctly classify all the Negative class points! We would choose this point if our problem was to give perfect song recommendations to our users</a:t>
            </a:r>
            <a:endParaRPr dirty="0"/>
          </a:p>
        </p:txBody>
      </p:sp>
      <p:pic>
        <p:nvPicPr>
          <p:cNvPr id="527" name="Google Shape;527;p61" descr="AUC-ROC curve"/>
          <p:cNvPicPr preferRelativeResize="0"/>
          <p:nvPr/>
        </p:nvPicPr>
        <p:blipFill rotWithShape="1">
          <a:blip r:embed="rId3">
            <a:alphaModFix/>
          </a:blip>
          <a:srcRect/>
          <a:stretch/>
        </p:blipFill>
        <p:spPr>
          <a:xfrm>
            <a:off x="1038508" y="2519295"/>
            <a:ext cx="2543810" cy="2404110"/>
          </a:xfrm>
          <a:prstGeom prst="rect">
            <a:avLst/>
          </a:prstGeom>
          <a:noFill/>
          <a:ln>
            <a:noFill/>
          </a:ln>
        </p:spPr>
      </p:pic>
      <p:pic>
        <p:nvPicPr>
          <p:cNvPr id="528" name="Google Shape;528;p61" descr="Confusion Matrix"/>
          <p:cNvPicPr preferRelativeResize="0"/>
          <p:nvPr/>
        </p:nvPicPr>
        <p:blipFill rotWithShape="1">
          <a:blip r:embed="rId4">
            <a:alphaModFix/>
          </a:blip>
          <a:srcRect/>
          <a:stretch/>
        </p:blipFill>
        <p:spPr>
          <a:xfrm>
            <a:off x="4711583" y="4226810"/>
            <a:ext cx="1489710" cy="139319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p:nvPr/>
        </p:nvSpPr>
        <p:spPr>
          <a:xfrm>
            <a:off x="1023151" y="1597965"/>
            <a:ext cx="8866574"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AUC-ROC curve in Python</a:t>
            </a:r>
            <a:endParaRPr sz="1600">
              <a:solidFill>
                <a:schemeClr val="dk1"/>
              </a:solidFill>
              <a:latin typeface="Arial"/>
              <a:ea typeface="Arial"/>
              <a:cs typeface="Arial"/>
              <a:sym typeface="Arial"/>
            </a:endParaRPr>
          </a:p>
        </p:txBody>
      </p:sp>
      <p:sp>
        <p:nvSpPr>
          <p:cNvPr id="534" name="Google Shape;534;p6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35" name="Google Shape;535;p62"/>
          <p:cNvSpPr txBox="1"/>
          <p:nvPr/>
        </p:nvSpPr>
        <p:spPr>
          <a:xfrm>
            <a:off x="1023151" y="1091321"/>
            <a:ext cx="60945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Evaluating a Classification model</a:t>
            </a:r>
            <a:endParaRPr sz="2000">
              <a:solidFill>
                <a:schemeClr val="dk1"/>
              </a:solidFill>
              <a:latin typeface="Calibri"/>
              <a:ea typeface="Calibri"/>
              <a:cs typeface="Calibri"/>
              <a:sym typeface="Calibri"/>
            </a:endParaRPr>
          </a:p>
        </p:txBody>
      </p:sp>
      <p:pic>
        <p:nvPicPr>
          <p:cNvPr id="536" name="Google Shape;536;p62"/>
          <p:cNvPicPr preferRelativeResize="0"/>
          <p:nvPr/>
        </p:nvPicPr>
        <p:blipFill rotWithShape="1">
          <a:blip r:embed="rId3">
            <a:alphaModFix/>
          </a:blip>
          <a:srcRect/>
          <a:stretch/>
        </p:blipFill>
        <p:spPr>
          <a:xfrm>
            <a:off x="1023151" y="2090625"/>
            <a:ext cx="5241290" cy="372364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6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42" name="Google Shape;542;p63"/>
          <p:cNvSpPr txBox="1"/>
          <p:nvPr/>
        </p:nvSpPr>
        <p:spPr>
          <a:xfrm>
            <a:off x="508245" y="1000503"/>
            <a:ext cx="6016842" cy="38164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Root Node: Root node is from where the decision tree starts. It represents the entire dataset, which further gets divided into two or more homogeneous sets.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Leaf Node: Leaf nodes are the final output node, and the tree cannot be segregated further after getting a leaf node.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Splitting: Splitting is the process of dividing the decision node/root node into sub-nodes according to the given conditions.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Branch/Sub Tree: A tree formed by splitting the tree.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Pruning: Pruning is the process of removing the unwanted branches from the tree.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Parent/Child node: The root node of the tree is called the parent node, and other nodes are called the child nodes.</a:t>
            </a:r>
            <a:endParaRPr/>
          </a:p>
        </p:txBody>
      </p:sp>
      <p:pic>
        <p:nvPicPr>
          <p:cNvPr id="543" name="Google Shape;543;p63" descr="Decision Tree Classification Algorithm"/>
          <p:cNvPicPr preferRelativeResize="0"/>
          <p:nvPr/>
        </p:nvPicPr>
        <p:blipFill rotWithShape="1">
          <a:blip r:embed="rId3">
            <a:alphaModFix/>
          </a:blip>
          <a:srcRect/>
          <a:stretch/>
        </p:blipFill>
        <p:spPr>
          <a:xfrm>
            <a:off x="6525087" y="1466514"/>
            <a:ext cx="5246370" cy="359664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6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49" name="Google Shape;549;p64"/>
          <p:cNvSpPr txBox="1"/>
          <p:nvPr/>
        </p:nvSpPr>
        <p:spPr>
          <a:xfrm>
            <a:off x="508245" y="1000503"/>
            <a:ext cx="8298404"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Step-1: Begin the tree with the root node, says S, which contains the complete dataset.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Step-2: Find the best attribute in the dataset using Attribute Selection Measure (ASM).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Step-3: Divide the S into subsets that contains possible values for the best attributes.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Step-4: Generate the decision tree node, which contains the best attribute.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Step-5: Recursively make new decision trees using the subsets of the dataset created in step -3. Continue this process until a stage is reached where you cannot further classify the nodes and called the final node as a leaf node.</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6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55" name="Google Shape;555;p65"/>
          <p:cNvSpPr txBox="1"/>
          <p:nvPr/>
        </p:nvSpPr>
        <p:spPr>
          <a:xfrm>
            <a:off x="508245" y="1000503"/>
            <a:ext cx="6016842" cy="28315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a:t>
            </a:r>
            <a:endParaRPr/>
          </a:p>
        </p:txBody>
      </p:sp>
      <p:pic>
        <p:nvPicPr>
          <p:cNvPr id="556" name="Google Shape;556;p65" descr="Decision Tree Classification Algorithm"/>
          <p:cNvPicPr preferRelativeResize="0"/>
          <p:nvPr/>
        </p:nvPicPr>
        <p:blipFill rotWithShape="1">
          <a:blip r:embed="rId3">
            <a:alphaModFix/>
          </a:blip>
          <a:srcRect/>
          <a:stretch/>
        </p:blipFill>
        <p:spPr>
          <a:xfrm>
            <a:off x="6525087" y="1776979"/>
            <a:ext cx="5112385" cy="352806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6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62" name="Google Shape;562;p66"/>
          <p:cNvSpPr txBox="1"/>
          <p:nvPr/>
        </p:nvSpPr>
        <p:spPr>
          <a:xfrm>
            <a:off x="508245" y="1000503"/>
            <a:ext cx="6016842"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There are two popular techniques for ASM, which are:</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Information Gain</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Gini Index</a:t>
            </a:r>
            <a:endParaRPr/>
          </a:p>
        </p:txBody>
      </p:sp>
      <p:sp>
        <p:nvSpPr>
          <p:cNvPr id="563" name="Google Shape;563;p66"/>
          <p:cNvSpPr txBox="1"/>
          <p:nvPr/>
        </p:nvSpPr>
        <p:spPr>
          <a:xfrm>
            <a:off x="309879" y="2566360"/>
            <a:ext cx="7863396"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rgbClr val="595959"/>
                </a:solidFill>
                <a:latin typeface="Arial"/>
                <a:ea typeface="Arial"/>
                <a:cs typeface="Arial"/>
                <a:sym typeface="Arial"/>
              </a:rPr>
              <a:t>Information Gain:</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Information gain is the measurement of changes in entropy after the segmentation of a dataset based on an attribute.</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It calculates how much information a feature provides us about a class.</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According to the value of information gain, we split the node and build the decision tree.</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A decision tree algorithm always tries to maximize the value of information gain, and a node/attribute having the highest information gain is split first. It can be calculated using the below formula:</a:t>
            </a:r>
            <a:endParaRPr dirty="0"/>
          </a:p>
          <a:p>
            <a:pPr marL="285750" marR="0" lvl="0" indent="-285750" algn="l" rtl="0">
              <a:spcBef>
                <a:spcPts val="0"/>
              </a:spcBef>
              <a:spcAft>
                <a:spcPts val="0"/>
              </a:spcAft>
              <a:buClr>
                <a:srgbClr val="595959"/>
              </a:buClr>
              <a:buSzPts val="1600"/>
              <a:buFont typeface="Arial"/>
              <a:buChar char="•"/>
            </a:pPr>
            <a:r>
              <a:rPr lang="en-US" sz="1600" dirty="0">
                <a:solidFill>
                  <a:srgbClr val="595959"/>
                </a:solidFill>
                <a:latin typeface="Arial"/>
                <a:ea typeface="Arial"/>
                <a:cs typeface="Arial"/>
                <a:sym typeface="Arial"/>
              </a:rPr>
              <a:t>Information Gain= Entropy(S)- [(Weighted Avg) *Entropy(each feature)  </a:t>
            </a:r>
          </a:p>
          <a:p>
            <a:pPr marL="285750" marR="0" lvl="0" indent="-285750" algn="l" rtl="0">
              <a:spcBef>
                <a:spcPts val="0"/>
              </a:spcBef>
              <a:spcAft>
                <a:spcPts val="0"/>
              </a:spcAft>
              <a:buClr>
                <a:srgbClr val="595959"/>
              </a:buClr>
              <a:buSzPts val="1600"/>
              <a:buFont typeface="Arial"/>
              <a:buChar char="•"/>
            </a:pPr>
            <a:endParaRPr lang="en-US" sz="1600" dirty="0">
              <a:solidFill>
                <a:srgbClr val="595959"/>
              </a:solidFill>
            </a:endParaRPr>
          </a:p>
          <a:p>
            <a:pPr marL="285750" marR="0" lvl="0" indent="-285750" algn="l" rtl="0">
              <a:spcBef>
                <a:spcPts val="0"/>
              </a:spcBef>
              <a:spcAft>
                <a:spcPts val="0"/>
              </a:spcAft>
              <a:buClr>
                <a:srgbClr val="595959"/>
              </a:buClr>
              <a:buSzPts val="1600"/>
              <a:buFont typeface="Arial"/>
              <a:buChar char="•"/>
            </a:pPr>
            <a:r>
              <a:rPr lang="en-US" sz="1600" dirty="0">
                <a:solidFill>
                  <a:srgbClr val="595959"/>
                </a:solidFill>
              </a:rPr>
              <a:t>Entropy= -p(+) *log (p+) – p (-) *log(p-)</a:t>
            </a:r>
            <a:endParaRPr dirty="0"/>
          </a:p>
        </p:txBody>
      </p:sp>
      <p:pic>
        <p:nvPicPr>
          <p:cNvPr id="1026" name="Picture 2" descr="What is Entropy and why Information gain matter in Decision Trees? | by  Nasir Islam Sujan | Coinmonks | Medium">
            <a:extLst>
              <a:ext uri="{FF2B5EF4-FFF2-40B4-BE49-F238E27FC236}">
                <a16:creationId xmlns:a16="http://schemas.microsoft.com/office/drawing/2014/main" id="{AD8978A1-94DB-4A25-800A-3BF76560C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838" y="934800"/>
            <a:ext cx="3851910" cy="14199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6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69" name="Google Shape;569;p67"/>
          <p:cNvSpPr txBox="1"/>
          <p:nvPr/>
        </p:nvSpPr>
        <p:spPr>
          <a:xfrm>
            <a:off x="508245" y="1000503"/>
            <a:ext cx="6016842"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There are two popular techniques for ASM, which are:</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Information Gain</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Gini Index</a:t>
            </a:r>
            <a:endParaRPr/>
          </a:p>
        </p:txBody>
      </p:sp>
      <p:sp>
        <p:nvSpPr>
          <p:cNvPr id="570" name="Google Shape;570;p67"/>
          <p:cNvSpPr txBox="1"/>
          <p:nvPr/>
        </p:nvSpPr>
        <p:spPr>
          <a:xfrm>
            <a:off x="597023" y="2566360"/>
            <a:ext cx="7863396"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Entropy: Entropy is a metric to measure the impurity in each attribute. It specifies randomness in data. Entropy can be calculated as: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Entropy(s)= -(P(yes)log2 P(yes)- P(no) log2 P(no))</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Where,</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S= Total number of samples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P(yes)= probability of yes</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P(no)= probability of no</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76" name="Google Shape;576;p68"/>
          <p:cNvSpPr txBox="1"/>
          <p:nvPr/>
        </p:nvSpPr>
        <p:spPr>
          <a:xfrm>
            <a:off x="508245" y="1000503"/>
            <a:ext cx="6016842" cy="13542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There are two popular techniques for ASM, which are:</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Information Gain</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Gini Index</a:t>
            </a:r>
            <a:endParaRPr/>
          </a:p>
        </p:txBody>
      </p:sp>
      <p:sp>
        <p:nvSpPr>
          <p:cNvPr id="577" name="Google Shape;577;p68"/>
          <p:cNvSpPr txBox="1"/>
          <p:nvPr/>
        </p:nvSpPr>
        <p:spPr>
          <a:xfrm>
            <a:off x="597023" y="2566360"/>
            <a:ext cx="7863396"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Gini Index:</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Gini index is a measure of impurity or purity used while creating a decision tree in the CART(Classification and Regression Tree)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An attribute with the low Gini index should be preferred as compared to the high Gini index.</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only creates binary splits, and the CART algorithm uses the Gini index to create binary splits.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Gini index can be calculated using the below formula:</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	Gini Index= 1- ∑jPj2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62" name="Google Shape;62;p4"/>
          <p:cNvSpPr txBox="1"/>
          <p:nvPr/>
        </p:nvSpPr>
        <p:spPr>
          <a:xfrm>
            <a:off x="342003" y="1124790"/>
            <a:ext cx="44341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How does Machine Learning work?</a:t>
            </a:r>
            <a:endParaRPr sz="1800" b="1">
              <a:solidFill>
                <a:srgbClr val="595959"/>
              </a:solidFill>
              <a:latin typeface="Arial"/>
              <a:ea typeface="Arial"/>
              <a:cs typeface="Arial"/>
              <a:sym typeface="Arial"/>
            </a:endParaRPr>
          </a:p>
        </p:txBody>
      </p:sp>
      <p:sp>
        <p:nvSpPr>
          <p:cNvPr id="63" name="Google Shape;63;p4"/>
          <p:cNvSpPr txBox="1"/>
          <p:nvPr/>
        </p:nvSpPr>
        <p:spPr>
          <a:xfrm>
            <a:off x="342003" y="1715971"/>
            <a:ext cx="8342790"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595959"/>
                </a:solidFill>
                <a:latin typeface="Arial"/>
                <a:ea typeface="Arial"/>
                <a:cs typeface="Arial"/>
                <a:sym typeface="Arial"/>
              </a:rPr>
              <a:t>The three major building blocks of a Machine Learning system are the model, the parameters, and the learner.</a:t>
            </a:r>
            <a:endParaRPr/>
          </a:p>
          <a:p>
            <a:pPr marL="285750" marR="0" lvl="0" indent="-285750" algn="l" rtl="0">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Model is the system which makes predictions</a:t>
            </a:r>
            <a:endParaRPr/>
          </a:p>
          <a:p>
            <a:pPr marL="285750" marR="0" lvl="0" indent="-285750" algn="l" rtl="0">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The parameters are the factors which are considered by the model to make predictions</a:t>
            </a:r>
            <a:endParaRPr/>
          </a:p>
          <a:p>
            <a:pPr marL="285750" marR="0" lvl="0" indent="-285750" algn="l" rtl="0">
              <a:spcBef>
                <a:spcPts val="0"/>
              </a:spcBef>
              <a:spcAft>
                <a:spcPts val="0"/>
              </a:spcAft>
              <a:buClr>
                <a:srgbClr val="595959"/>
              </a:buClr>
              <a:buSzPts val="1800"/>
              <a:buFont typeface="Arial"/>
              <a:buChar char="•"/>
            </a:pPr>
            <a:r>
              <a:rPr lang="en-US" sz="1800">
                <a:solidFill>
                  <a:srgbClr val="595959"/>
                </a:solidFill>
                <a:latin typeface="Arial"/>
                <a:ea typeface="Arial"/>
                <a:cs typeface="Arial"/>
                <a:sym typeface="Arial"/>
              </a:rPr>
              <a:t>The learner makes the adjustments in the parameters and the model to align the predictions with the actual results</a:t>
            </a:r>
            <a:endParaRPr/>
          </a:p>
        </p:txBody>
      </p:sp>
      <p:pic>
        <p:nvPicPr>
          <p:cNvPr id="64" name="Google Shape;64;p4" descr="IMG_256"/>
          <p:cNvPicPr preferRelativeResize="0"/>
          <p:nvPr/>
        </p:nvPicPr>
        <p:blipFill rotWithShape="1">
          <a:blip r:embed="rId3">
            <a:alphaModFix/>
          </a:blip>
          <a:srcRect/>
          <a:stretch/>
        </p:blipFill>
        <p:spPr>
          <a:xfrm>
            <a:off x="551595" y="4232268"/>
            <a:ext cx="5460365" cy="1145540"/>
          </a:xfrm>
          <a:prstGeom prst="rect">
            <a:avLst/>
          </a:prstGeom>
          <a:noFill/>
          <a:ln>
            <a:noFill/>
          </a:ln>
        </p:spPr>
      </p:pic>
      <p:pic>
        <p:nvPicPr>
          <p:cNvPr id="65" name="Google Shape;65;p4" descr="Diagram&#10;&#10;Description automatically generated"/>
          <p:cNvPicPr preferRelativeResize="0"/>
          <p:nvPr/>
        </p:nvPicPr>
        <p:blipFill rotWithShape="1">
          <a:blip r:embed="rId4">
            <a:alphaModFix/>
          </a:blip>
          <a:srcRect/>
          <a:stretch/>
        </p:blipFill>
        <p:spPr>
          <a:xfrm>
            <a:off x="6505997" y="3969145"/>
            <a:ext cx="5429885" cy="17329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83" name="Google Shape;583;p69"/>
          <p:cNvSpPr txBox="1"/>
          <p:nvPr/>
        </p:nvSpPr>
        <p:spPr>
          <a:xfrm>
            <a:off x="508245" y="1000503"/>
            <a:ext cx="7197572" cy="3570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Pruning: Getting an Optimal Decision tree</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Pruning is a process of deleting the unnecessary nodes from a tree to get the optimal decision tree.</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A too-large tree increases the risk of overfitting, and a small tree may not capture all the important features of the dataset. Therefore, a technique that decreases the size of the learning tree without reducing accuracy is known as Pruning.</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There are mainly two types of tree pruning technology used:</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Cost Complexity Pruning</a:t>
            </a:r>
            <a:endParaRPr/>
          </a:p>
          <a:p>
            <a:pPr marL="0" marR="0" lvl="0" indent="0" algn="l" rtl="0">
              <a:spcBef>
                <a:spcPts val="0"/>
              </a:spcBef>
              <a:spcAft>
                <a:spcPts val="0"/>
              </a:spcAft>
              <a:buNone/>
            </a:pPr>
            <a:r>
              <a:rPr lang="en-US" sz="1600">
                <a:solidFill>
                  <a:srgbClr val="595959"/>
                </a:solidFill>
                <a:highlight>
                  <a:srgbClr val="FFFFFF"/>
                </a:highlight>
                <a:latin typeface="Arial"/>
                <a:ea typeface="Arial"/>
                <a:cs typeface="Arial"/>
                <a:sym typeface="Arial"/>
              </a:rPr>
              <a:t>•	Reduced Error Pruning.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89" name="Google Shape;589;p70"/>
          <p:cNvSpPr txBox="1"/>
          <p:nvPr/>
        </p:nvSpPr>
        <p:spPr>
          <a:xfrm>
            <a:off x="508245" y="1000503"/>
            <a:ext cx="7197572" cy="38164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Machine Learning</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Advantages of the Decision Tree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is simple to understand as it follows the same process which a human follow while making any decision in real-life.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can be very useful for solving decision-related problems.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helps to think about all the possible outcomes for a problem.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There is less requirement of data cleaning compared to other algorithms.</a:t>
            </a:r>
            <a:endParaRPr/>
          </a:p>
          <a:p>
            <a:pPr marL="0" marR="0" lvl="0" indent="0" algn="l" rtl="0">
              <a:spcBef>
                <a:spcPts val="0"/>
              </a:spcBef>
              <a:spcAft>
                <a:spcPts val="0"/>
              </a:spcAft>
              <a:buNone/>
            </a:pPr>
            <a:endParaRPr sz="1600">
              <a:solidFill>
                <a:srgbClr val="595959"/>
              </a:solidFill>
              <a:highlight>
                <a:srgbClr val="FFFFFF"/>
              </a:highlight>
              <a:latin typeface="Arial"/>
              <a:ea typeface="Arial"/>
              <a:cs typeface="Arial"/>
              <a:sym typeface="Arial"/>
            </a:endParaRPr>
          </a:p>
          <a:p>
            <a:pPr marL="0" marR="0" lvl="0" indent="0" algn="l" rtl="0">
              <a:spcBef>
                <a:spcPts val="0"/>
              </a:spcBef>
              <a:spcAft>
                <a:spcPts val="0"/>
              </a:spcAft>
              <a:buNone/>
            </a:pPr>
            <a:r>
              <a:rPr lang="en-US" sz="1600" b="1">
                <a:solidFill>
                  <a:srgbClr val="595959"/>
                </a:solidFill>
                <a:highlight>
                  <a:srgbClr val="FFFFFF"/>
                </a:highlight>
                <a:latin typeface="Arial"/>
                <a:ea typeface="Arial"/>
                <a:cs typeface="Arial"/>
                <a:sym typeface="Arial"/>
              </a:rPr>
              <a:t>Disadvantages of the Decision Tree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The decision tree contains lots of layers, which makes it complex.</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It may have an overfitting issue, which can be resolved using the Random Forest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highlight>
                  <a:srgbClr val="FFFFFF"/>
                </a:highlight>
                <a:latin typeface="Arial"/>
                <a:ea typeface="Arial"/>
                <a:cs typeface="Arial"/>
                <a:sym typeface="Arial"/>
              </a:rPr>
              <a:t>For more class labels, the computational complexity of the decision tree may increase.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595" name="Google Shape;595;p71"/>
          <p:cNvSpPr txBox="1"/>
          <p:nvPr/>
        </p:nvSpPr>
        <p:spPr>
          <a:xfrm>
            <a:off x="508245" y="1000503"/>
            <a:ext cx="7197572" cy="6155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Decision Tree in Python</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p:txBody>
      </p:sp>
      <p:pic>
        <p:nvPicPr>
          <p:cNvPr id="596" name="Google Shape;596;p71"/>
          <p:cNvPicPr preferRelativeResize="0"/>
          <p:nvPr/>
        </p:nvPicPr>
        <p:blipFill rotWithShape="1">
          <a:blip r:embed="rId3">
            <a:alphaModFix/>
          </a:blip>
          <a:srcRect/>
          <a:stretch/>
        </p:blipFill>
        <p:spPr>
          <a:xfrm>
            <a:off x="588257" y="2155210"/>
            <a:ext cx="5173980" cy="240411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7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02" name="Google Shape;602;p72"/>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Random Forest Algorithm</a:t>
            </a:r>
            <a:endParaRPr sz="1600" b="1">
              <a:solidFill>
                <a:srgbClr val="595959"/>
              </a:solidFill>
              <a:latin typeface="Arial"/>
              <a:ea typeface="Arial"/>
              <a:cs typeface="Arial"/>
              <a:sym typeface="Arial"/>
            </a:endParaRPr>
          </a:p>
        </p:txBody>
      </p:sp>
      <p:sp>
        <p:nvSpPr>
          <p:cNvPr id="603" name="Google Shape;603;p72"/>
          <p:cNvSpPr txBox="1"/>
          <p:nvPr/>
        </p:nvSpPr>
        <p:spPr>
          <a:xfrm>
            <a:off x="508245" y="1547388"/>
            <a:ext cx="5013666" cy="35394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Random Forest is a classifier that contains a number of decision trees on various subsets of the given dataset and takes the average to improve the predictive accuracy of that dataset.</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Instead of relying on one decision tree, the random forest takes the prediction from each tree and based on the majority votes of predictions, and it predicts the final output.</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The greater number of trees in the forest leads to higher accuracy and prevents the problem of overfitting.</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p:txBody>
      </p:sp>
      <p:pic>
        <p:nvPicPr>
          <p:cNvPr id="604" name="Google Shape;604;p72" descr="Random Forest Algorithm"/>
          <p:cNvPicPr preferRelativeResize="0"/>
          <p:nvPr/>
        </p:nvPicPr>
        <p:blipFill rotWithShape="1">
          <a:blip r:embed="rId3">
            <a:alphaModFix/>
          </a:blip>
          <a:srcRect/>
          <a:stretch/>
        </p:blipFill>
        <p:spPr>
          <a:xfrm>
            <a:off x="6521018" y="1809565"/>
            <a:ext cx="5257800" cy="3505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10" name="Google Shape;610;p73"/>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Random Forest Algorithm</a:t>
            </a:r>
            <a:endParaRPr sz="1600" b="1">
              <a:solidFill>
                <a:srgbClr val="595959"/>
              </a:solidFill>
              <a:latin typeface="Arial"/>
              <a:ea typeface="Arial"/>
              <a:cs typeface="Arial"/>
              <a:sym typeface="Arial"/>
            </a:endParaRPr>
          </a:p>
        </p:txBody>
      </p:sp>
      <p:sp>
        <p:nvSpPr>
          <p:cNvPr id="611" name="Google Shape;611;p73"/>
          <p:cNvSpPr txBox="1"/>
          <p:nvPr/>
        </p:nvSpPr>
        <p:spPr>
          <a:xfrm>
            <a:off x="508245" y="1547388"/>
            <a:ext cx="7091040" cy="28007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Random Forest algorithm work</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Step-1: Select random K data points from the training set.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Step-2: Build the decision trees associated with the selected data points (Subsets).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Step-3: Choose the number N for decision trees that you want to build.</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Step-4: Repeat Step 1 &amp; 2.</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Step-5: For new data points, find the predictions of each decision tree, and assign the new data points to the category that wins the majority votes.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17" name="Google Shape;617;p74"/>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Random Forest Algorithm</a:t>
            </a:r>
            <a:endParaRPr sz="1600" b="1">
              <a:solidFill>
                <a:srgbClr val="595959"/>
              </a:solidFill>
              <a:latin typeface="Arial"/>
              <a:ea typeface="Arial"/>
              <a:cs typeface="Arial"/>
              <a:sym typeface="Arial"/>
            </a:endParaRPr>
          </a:p>
        </p:txBody>
      </p:sp>
      <p:sp>
        <p:nvSpPr>
          <p:cNvPr id="618" name="Google Shape;618;p74"/>
          <p:cNvSpPr txBox="1"/>
          <p:nvPr/>
        </p:nvSpPr>
        <p:spPr>
          <a:xfrm>
            <a:off x="508245" y="1547388"/>
            <a:ext cx="8289526" cy="18158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Random Forest algorithm work</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Example: Suppose there is a dataset that contains multiple fruit images. So, this dataset is given to the Random Forest classifier. The dataset is divided into subsets and given to each decision tree. During the training phase, each decision tree produces a prediction result, and when a new data point occurs, then based on the majority of results, the Random Forest classifier predicts the final decision. Consider the below image</a:t>
            </a:r>
            <a:endParaRPr sz="1600">
              <a:solidFill>
                <a:srgbClr val="595959"/>
              </a:solidFill>
              <a:latin typeface="Arial"/>
              <a:ea typeface="Arial"/>
              <a:cs typeface="Arial"/>
              <a:sym typeface="Arial"/>
            </a:endParaRPr>
          </a:p>
        </p:txBody>
      </p:sp>
      <p:pic>
        <p:nvPicPr>
          <p:cNvPr id="619" name="Google Shape;619;p74" descr="Random Forest Algorithm"/>
          <p:cNvPicPr preferRelativeResize="0"/>
          <p:nvPr/>
        </p:nvPicPr>
        <p:blipFill rotWithShape="1">
          <a:blip r:embed="rId3">
            <a:alphaModFix/>
          </a:blip>
          <a:srcRect/>
          <a:stretch/>
        </p:blipFill>
        <p:spPr>
          <a:xfrm>
            <a:off x="792810" y="3671634"/>
            <a:ext cx="5102225" cy="2514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25" name="Google Shape;625;p75"/>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Random Forest Algorithm</a:t>
            </a:r>
            <a:endParaRPr sz="1600" b="1">
              <a:solidFill>
                <a:srgbClr val="595959"/>
              </a:solidFill>
              <a:latin typeface="Arial"/>
              <a:ea typeface="Arial"/>
              <a:cs typeface="Arial"/>
              <a:sym typeface="Arial"/>
            </a:endParaRPr>
          </a:p>
        </p:txBody>
      </p:sp>
      <p:sp>
        <p:nvSpPr>
          <p:cNvPr id="626" name="Google Shape;626;p75"/>
          <p:cNvSpPr txBox="1"/>
          <p:nvPr/>
        </p:nvSpPr>
        <p:spPr>
          <a:xfrm>
            <a:off x="508245" y="1547388"/>
            <a:ext cx="8289526"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Advantages of Random Forest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Random Forest can perform both Classification and Regression tasks.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is capable of handling large datasets with high dimensionality.</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enhances the accuracy of the model and prevents the overfitting issue.</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Disadvantages of Random Forest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Although random forest can be used for both classification and regression tasks, it is not more suitable for Regression tasks.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7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32" name="Google Shape;632;p76"/>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Random Forest Algorithm in Python</a:t>
            </a:r>
            <a:endParaRPr sz="1600" b="1">
              <a:solidFill>
                <a:srgbClr val="595959"/>
              </a:solidFill>
              <a:latin typeface="Arial"/>
              <a:ea typeface="Arial"/>
              <a:cs typeface="Arial"/>
              <a:sym typeface="Arial"/>
            </a:endParaRPr>
          </a:p>
        </p:txBody>
      </p:sp>
      <p:pic>
        <p:nvPicPr>
          <p:cNvPr id="633" name="Google Shape;633;p76"/>
          <p:cNvPicPr preferRelativeResize="0"/>
          <p:nvPr/>
        </p:nvPicPr>
        <p:blipFill rotWithShape="1">
          <a:blip r:embed="rId3">
            <a:alphaModFix/>
          </a:blip>
          <a:srcRect/>
          <a:stretch/>
        </p:blipFill>
        <p:spPr>
          <a:xfrm>
            <a:off x="508245" y="2027068"/>
            <a:ext cx="5455920" cy="25908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7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39" name="Google Shape;639;p77"/>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K-Nearest Neighbors (KNN) Algorithm for Machine Learning</a:t>
            </a:r>
            <a:endParaRPr sz="1600" b="1">
              <a:solidFill>
                <a:srgbClr val="595959"/>
              </a:solidFill>
              <a:latin typeface="Arial"/>
              <a:ea typeface="Arial"/>
              <a:cs typeface="Arial"/>
              <a:sym typeface="Arial"/>
            </a:endParaRPr>
          </a:p>
        </p:txBody>
      </p:sp>
      <p:sp>
        <p:nvSpPr>
          <p:cNvPr id="640" name="Google Shape;640;p77"/>
          <p:cNvSpPr txBox="1"/>
          <p:nvPr/>
        </p:nvSpPr>
        <p:spPr>
          <a:xfrm>
            <a:off x="508245" y="1547388"/>
            <a:ext cx="8289526" cy="403187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K-Nearest Neighbour is one of the simplest Machine Learning algorithms based on Supervised Learning technique.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K-NN algorithm assumes the similarity between the new case/data and available cases and put the new case into the category that is most similar to the available categories.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K-NN algorithm stores all the available data and classifies a new data point based on the similarity. This means when new data appears then it can be easily classified into a well suite category by using K- NN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K-NN algorithm can be used for Regression as well as for Classification but mostly it is used for the Classification problems.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K-NN is a non-parametric algorithm, which means it does not make any assumption on underlying data.</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is also called a lazy learner algorithm because it does not learn from the training set immediately instead it stores the dataset and at the time of classification, it performs an action on the dataset.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KNN algorithm at the training phase just stores the dataset and when it gets new data, then it classifies that data into a category that is much like the new data.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46" name="Google Shape;646;p78"/>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K-Nearest Neighbors (KNN) Algorithm for Machine Learning</a:t>
            </a:r>
            <a:endParaRPr sz="1600" b="1">
              <a:solidFill>
                <a:srgbClr val="595959"/>
              </a:solidFill>
              <a:latin typeface="Arial"/>
              <a:ea typeface="Arial"/>
              <a:cs typeface="Arial"/>
              <a:sym typeface="Arial"/>
            </a:endParaRPr>
          </a:p>
        </p:txBody>
      </p:sp>
      <p:pic>
        <p:nvPicPr>
          <p:cNvPr id="647" name="Google Shape;647;p78" descr="K-Nearest Neighbor(KNN) Algorithm for Machine Learning"/>
          <p:cNvPicPr preferRelativeResize="0"/>
          <p:nvPr/>
        </p:nvPicPr>
        <p:blipFill rotWithShape="1">
          <a:blip r:embed="rId3">
            <a:alphaModFix/>
          </a:blip>
          <a:srcRect/>
          <a:stretch/>
        </p:blipFill>
        <p:spPr>
          <a:xfrm>
            <a:off x="631276" y="1908989"/>
            <a:ext cx="5318760" cy="26593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Introduction to Machine Learning</a:t>
            </a:r>
            <a:endParaRPr/>
          </a:p>
        </p:txBody>
      </p:sp>
      <p:sp>
        <p:nvSpPr>
          <p:cNvPr id="72" name="Google Shape;72;p5"/>
          <p:cNvSpPr txBox="1"/>
          <p:nvPr/>
        </p:nvSpPr>
        <p:spPr>
          <a:xfrm>
            <a:off x="342002" y="760805"/>
            <a:ext cx="46650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How does Machine Learning work?</a:t>
            </a:r>
            <a:endParaRPr/>
          </a:p>
        </p:txBody>
      </p:sp>
      <p:sp>
        <p:nvSpPr>
          <p:cNvPr id="73" name="Google Shape;73;p5"/>
          <p:cNvSpPr txBox="1"/>
          <p:nvPr/>
        </p:nvSpPr>
        <p:spPr>
          <a:xfrm>
            <a:off x="342002" y="1298721"/>
            <a:ext cx="11651700" cy="3755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Let’s take a sample data set of several drinks for which the colour and </a:t>
            </a:r>
            <a:r>
              <a:rPr lang="en-US">
                <a:solidFill>
                  <a:srgbClr val="595959"/>
                </a:solidFill>
              </a:rPr>
              <a:t>alcohol </a:t>
            </a:r>
            <a:r>
              <a:rPr lang="en-US" sz="1400">
                <a:solidFill>
                  <a:srgbClr val="595959"/>
                </a:solidFill>
                <a:latin typeface="Arial"/>
                <a:ea typeface="Arial"/>
                <a:cs typeface="Arial"/>
                <a:sym typeface="Arial"/>
              </a:rPr>
              <a:t>percentage is specified. The model can use the description to decide if a new drink is a </a:t>
            </a:r>
            <a:r>
              <a:rPr lang="en-US">
                <a:solidFill>
                  <a:srgbClr val="595959"/>
                </a:solidFill>
              </a:rPr>
              <a:t>wine or beer.</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The training set</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You can represent the values of the parameters, ‘colour’ and ‘alcohol percentages’ as ‘x’ and ‘y’ respectively. Then (x,y) defines the parameters of each drink in the training data. This set of data is called a training set. These values, when plotted on a graph, present a hypothesis in the form of a line, a rectangle, or a polynomial that fits best to the desired results.</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b="1">
                <a:solidFill>
                  <a:srgbClr val="595959"/>
                </a:solidFill>
                <a:latin typeface="Arial"/>
                <a:ea typeface="Arial"/>
                <a:cs typeface="Arial"/>
                <a:sym typeface="Arial"/>
              </a:rPr>
              <a:t>To measure error</a:t>
            </a:r>
            <a:endParaRPr/>
          </a:p>
          <a:p>
            <a:pPr marL="0" marR="0" lvl="0" indent="0" algn="l" rtl="0">
              <a:spcBef>
                <a:spcPts val="0"/>
              </a:spcBef>
              <a:spcAft>
                <a:spcPts val="0"/>
              </a:spcAft>
              <a:buNone/>
            </a:pPr>
            <a:r>
              <a:rPr lang="en-US" sz="1400">
                <a:solidFill>
                  <a:srgbClr val="595959"/>
                </a:solidFill>
                <a:latin typeface="Arial"/>
                <a:ea typeface="Arial"/>
                <a:cs typeface="Arial"/>
                <a:sym typeface="Arial"/>
              </a:rPr>
              <a:t>Once the model is trained on a defined training set, it needs to be checked for discrepancies and errors. We use a fresh set of data to accomplish this task. The outcome of this test would be one of these four:</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True Positive: When the model predicts the condition when it is present</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True Negative: When the model does not predict a condition when it is absent</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False Positive: When the model predicts a condition when it is absent</a:t>
            </a:r>
            <a:endParaRPr/>
          </a:p>
          <a:p>
            <a:pPr marL="285750" marR="0" lvl="0" indent="-285750" algn="l" rtl="0">
              <a:spcBef>
                <a:spcPts val="0"/>
              </a:spcBef>
              <a:spcAft>
                <a:spcPts val="0"/>
              </a:spcAft>
              <a:buClr>
                <a:srgbClr val="595959"/>
              </a:buClr>
              <a:buSzPts val="1400"/>
              <a:buFont typeface="Arial"/>
              <a:buChar char="•"/>
            </a:pPr>
            <a:r>
              <a:rPr lang="en-US" sz="1400">
                <a:solidFill>
                  <a:srgbClr val="595959"/>
                </a:solidFill>
                <a:latin typeface="Arial"/>
                <a:ea typeface="Arial"/>
                <a:cs typeface="Arial"/>
                <a:sym typeface="Arial"/>
              </a:rPr>
              <a:t>False Negative: When the model does not predict a condition when it is present</a:t>
            </a:r>
            <a:endParaRPr/>
          </a:p>
          <a:p>
            <a:pPr marL="0" marR="0" lvl="0" indent="0" algn="l" rtl="0">
              <a:spcBef>
                <a:spcPts val="0"/>
              </a:spcBef>
              <a:spcAft>
                <a:spcPts val="0"/>
              </a:spcAft>
              <a:buNone/>
            </a:pPr>
            <a:endParaRPr sz="1400">
              <a:solidFill>
                <a:srgbClr val="595959"/>
              </a:solidFill>
              <a:latin typeface="Arial"/>
              <a:ea typeface="Arial"/>
              <a:cs typeface="Arial"/>
              <a:sym typeface="Arial"/>
            </a:endParaRPr>
          </a:p>
          <a:p>
            <a:pPr marL="0" marR="0" lvl="0" indent="0" algn="l" rtl="0">
              <a:spcBef>
                <a:spcPts val="0"/>
              </a:spcBef>
              <a:spcAft>
                <a:spcPts val="0"/>
              </a:spcAft>
              <a:buNone/>
            </a:pPr>
            <a:r>
              <a:rPr lang="en-US" sz="1400">
                <a:solidFill>
                  <a:srgbClr val="595959"/>
                </a:solidFill>
                <a:latin typeface="Arial"/>
                <a:ea typeface="Arial"/>
                <a:cs typeface="Arial"/>
                <a:sym typeface="Arial"/>
              </a:rPr>
              <a:t>The sum of FP and FN is the total error in the model.</a:t>
            </a:r>
            <a:endParaRPr/>
          </a:p>
        </p:txBody>
      </p:sp>
      <p:pic>
        <p:nvPicPr>
          <p:cNvPr id="5" name="Picture 4">
            <a:extLst>
              <a:ext uri="{FF2B5EF4-FFF2-40B4-BE49-F238E27FC236}">
                <a16:creationId xmlns:a16="http://schemas.microsoft.com/office/drawing/2014/main" id="{7B0D8C83-F0CD-4C22-B429-BD1829C539C8}"/>
              </a:ext>
            </a:extLst>
          </p:cNvPr>
          <p:cNvPicPr>
            <a:picLocks noChangeAspect="1"/>
          </p:cNvPicPr>
          <p:nvPr/>
        </p:nvPicPr>
        <p:blipFill>
          <a:blip r:embed="rId3"/>
          <a:stretch>
            <a:fillRect/>
          </a:stretch>
        </p:blipFill>
        <p:spPr>
          <a:xfrm>
            <a:off x="7706407" y="3602493"/>
            <a:ext cx="3871807" cy="29038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7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53" name="Google Shape;653;p79"/>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K-Nearest Neighbors (KNN) Algorithm for Machine Learning</a:t>
            </a:r>
            <a:endParaRPr sz="1600" b="1">
              <a:solidFill>
                <a:srgbClr val="595959"/>
              </a:solidFill>
              <a:latin typeface="Arial"/>
              <a:ea typeface="Arial"/>
              <a:cs typeface="Arial"/>
              <a:sym typeface="Arial"/>
            </a:endParaRPr>
          </a:p>
        </p:txBody>
      </p:sp>
      <p:sp>
        <p:nvSpPr>
          <p:cNvPr id="654" name="Google Shape;654;p79"/>
          <p:cNvSpPr txBox="1"/>
          <p:nvPr/>
        </p:nvSpPr>
        <p:spPr>
          <a:xfrm>
            <a:off x="508244" y="1547388"/>
            <a:ext cx="10242613"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How does K-NN work?</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Step-1: Select the number K of the neighbors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Step-2: Calculate the Euclidean distance of K number of neighbors</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Step-3: Take the K nearest neighbors as per the calculated Euclidean distance.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Step-4: Among these k neighbors, count the number of the data points in each category.</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Step-5: Assign the new data points to that category for which the number of the neighbors is maximum.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Step-6: Our model is ready.</a:t>
            </a:r>
            <a:endParaRPr/>
          </a:p>
          <a:p>
            <a:pPr marL="0" marR="0" lvl="0" indent="0" algn="l" rtl="0">
              <a:spcBef>
                <a:spcPts val="0"/>
              </a:spcBef>
              <a:spcAft>
                <a:spcPts val="0"/>
              </a:spcAft>
              <a:buNone/>
            </a:pPr>
            <a:endParaRPr sz="1600" b="1">
              <a:solidFill>
                <a:srgbClr val="595959"/>
              </a:solidFill>
              <a:latin typeface="Arial"/>
              <a:ea typeface="Arial"/>
              <a:cs typeface="Arial"/>
              <a:sym typeface="Arial"/>
            </a:endParaRPr>
          </a:p>
        </p:txBody>
      </p:sp>
      <p:pic>
        <p:nvPicPr>
          <p:cNvPr id="655" name="Google Shape;655;p79" descr="K-Nearest Neighbor(KNN) Algorithm for Machine Learning"/>
          <p:cNvPicPr preferRelativeResize="0"/>
          <p:nvPr/>
        </p:nvPicPr>
        <p:blipFill rotWithShape="1">
          <a:blip r:embed="rId3">
            <a:alphaModFix/>
          </a:blip>
          <a:srcRect/>
          <a:stretch/>
        </p:blipFill>
        <p:spPr>
          <a:xfrm>
            <a:off x="628188" y="3518240"/>
            <a:ext cx="5200650" cy="2354580"/>
          </a:xfrm>
          <a:prstGeom prst="rect">
            <a:avLst/>
          </a:prstGeom>
          <a:noFill/>
          <a:ln>
            <a:noFill/>
          </a:ln>
        </p:spPr>
      </p:pic>
      <p:pic>
        <p:nvPicPr>
          <p:cNvPr id="656" name="Google Shape;656;p79" descr="K-Nearest Neighbor(KNN) Algorithm for Machine Learning"/>
          <p:cNvPicPr preferRelativeResize="0"/>
          <p:nvPr/>
        </p:nvPicPr>
        <p:blipFill rotWithShape="1">
          <a:blip r:embed="rId4">
            <a:alphaModFix/>
          </a:blip>
          <a:srcRect/>
          <a:stretch/>
        </p:blipFill>
        <p:spPr>
          <a:xfrm>
            <a:off x="6096000" y="3562269"/>
            <a:ext cx="5280660" cy="26289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62" name="Google Shape;662;p80"/>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K-Nearest Neighbors (KNN) Algorithm for Machine Learning</a:t>
            </a:r>
            <a:endParaRPr sz="1600" b="1">
              <a:solidFill>
                <a:srgbClr val="595959"/>
              </a:solidFill>
              <a:latin typeface="Arial"/>
              <a:ea typeface="Arial"/>
              <a:cs typeface="Arial"/>
              <a:sym typeface="Arial"/>
            </a:endParaRPr>
          </a:p>
        </p:txBody>
      </p:sp>
      <p:sp>
        <p:nvSpPr>
          <p:cNvPr id="663" name="Google Shape;663;p80"/>
          <p:cNvSpPr txBox="1"/>
          <p:nvPr/>
        </p:nvSpPr>
        <p:spPr>
          <a:xfrm>
            <a:off x="508244" y="1547388"/>
            <a:ext cx="10242613" cy="403187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How to select the value of K in the K-NN Algorithm?</a:t>
            </a:r>
            <a:endParaRPr/>
          </a:p>
          <a:p>
            <a:pPr marL="0" marR="0" lvl="0" indent="0" algn="l" rtl="0">
              <a:spcBef>
                <a:spcPts val="0"/>
              </a:spcBef>
              <a:spcAft>
                <a:spcPts val="0"/>
              </a:spcAft>
              <a:buNone/>
            </a:pPr>
            <a:r>
              <a:rPr lang="en-US" sz="1600">
                <a:solidFill>
                  <a:srgbClr val="595959"/>
                </a:solidFill>
                <a:latin typeface="Arial"/>
                <a:ea typeface="Arial"/>
                <a:cs typeface="Arial"/>
                <a:sym typeface="Arial"/>
              </a:rPr>
              <a:t>Below are some points to remember while selecting the value of K in the K-NN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There is no way to determine the best value for "K", so we need to try some values to find the best out of them. The most preferred value for K is 5.</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 very low value for K such as K=1 or K=2, can be noisy and lead to the effects of outliers in the model.</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Large values for K are good, but it may find some difficulties.</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Advantages of KNN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is simple to implement.</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is robust to the noisy training data</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It can be more effective if the training data is large.</a:t>
            </a:r>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Disadvantages of KNN Algorithm:</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Always needs to determine the value of K which may be complex some time.</a:t>
            </a:r>
            <a:endParaRPr/>
          </a:p>
          <a:p>
            <a:pPr marL="285750" marR="0" lvl="0" indent="-285750" algn="l" rtl="0">
              <a:spcBef>
                <a:spcPts val="0"/>
              </a:spcBef>
              <a:spcAft>
                <a:spcPts val="0"/>
              </a:spcAft>
              <a:buClr>
                <a:srgbClr val="595959"/>
              </a:buClr>
              <a:buSzPts val="1600"/>
              <a:buFont typeface="Arial"/>
              <a:buChar char="•"/>
            </a:pPr>
            <a:r>
              <a:rPr lang="en-US" sz="1600">
                <a:solidFill>
                  <a:srgbClr val="595959"/>
                </a:solidFill>
                <a:latin typeface="Arial"/>
                <a:ea typeface="Arial"/>
                <a:cs typeface="Arial"/>
                <a:sym typeface="Arial"/>
              </a:rPr>
              <a:t>The computation cost is high because of calculating the distance between the data points for all the training samples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69" name="Google Shape;669;p81"/>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K-Nearest Neighbors (KNN) Algorithm for Machine Learning</a:t>
            </a:r>
            <a:endParaRPr sz="1600" b="1">
              <a:solidFill>
                <a:srgbClr val="595959"/>
              </a:solidFill>
              <a:latin typeface="Arial"/>
              <a:ea typeface="Arial"/>
              <a:cs typeface="Arial"/>
              <a:sym typeface="Arial"/>
            </a:endParaRPr>
          </a:p>
        </p:txBody>
      </p:sp>
      <p:sp>
        <p:nvSpPr>
          <p:cNvPr id="670" name="Google Shape;670;p81"/>
          <p:cNvSpPr txBox="1"/>
          <p:nvPr/>
        </p:nvSpPr>
        <p:spPr>
          <a:xfrm>
            <a:off x="508244" y="1547388"/>
            <a:ext cx="1024261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Python implementation of the KNN algorithm</a:t>
            </a:r>
            <a:endParaRPr sz="1600">
              <a:solidFill>
                <a:srgbClr val="595959"/>
              </a:solidFill>
              <a:latin typeface="Arial"/>
              <a:ea typeface="Arial"/>
              <a:cs typeface="Arial"/>
              <a:sym typeface="Arial"/>
            </a:endParaRPr>
          </a:p>
        </p:txBody>
      </p:sp>
      <p:pic>
        <p:nvPicPr>
          <p:cNvPr id="671" name="Google Shape;671;p81"/>
          <p:cNvPicPr preferRelativeResize="0"/>
          <p:nvPr/>
        </p:nvPicPr>
        <p:blipFill rotWithShape="1">
          <a:blip r:embed="rId3">
            <a:alphaModFix/>
          </a:blip>
          <a:srcRect/>
          <a:stretch/>
        </p:blipFill>
        <p:spPr>
          <a:xfrm>
            <a:off x="561512" y="2276097"/>
            <a:ext cx="5447665" cy="3581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82"/>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77" name="Google Shape;677;p82"/>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Naïve Bayes Classifier Algorithm</a:t>
            </a:r>
            <a:endParaRPr sz="1600" b="1">
              <a:solidFill>
                <a:srgbClr val="595959"/>
              </a:solidFill>
              <a:latin typeface="Arial"/>
              <a:ea typeface="Arial"/>
              <a:cs typeface="Arial"/>
              <a:sym typeface="Arial"/>
            </a:endParaRPr>
          </a:p>
        </p:txBody>
      </p:sp>
      <p:sp>
        <p:nvSpPr>
          <p:cNvPr id="678" name="Google Shape;678;p82"/>
          <p:cNvSpPr txBox="1"/>
          <p:nvPr/>
        </p:nvSpPr>
        <p:spPr>
          <a:xfrm>
            <a:off x="870012" y="1817171"/>
            <a:ext cx="8271768" cy="25545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595959"/>
                </a:solidFill>
                <a:latin typeface="Arial"/>
                <a:ea typeface="Arial"/>
                <a:cs typeface="Arial"/>
                <a:sym typeface="Arial"/>
              </a:rPr>
              <a:t>The Naïve Bayes algorithm is comprised of two words Naïve and Bayes, Which can be described as:</a:t>
            </a:r>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Naïve</a:t>
            </a:r>
            <a:r>
              <a:rPr lang="en-US" sz="1600">
                <a:solidFill>
                  <a:srgbClr val="595959"/>
                </a:solidFill>
                <a:latin typeface="Arial"/>
                <a:ea typeface="Arial"/>
                <a:cs typeface="Arial"/>
                <a:sym typeface="Arial"/>
              </a:rPr>
              <a:t>: It is called Naïve because it assumes that the occurrence of a certain feature is independent of the occurrence of other features. Such as if the fruit is identified on the bases of color, shape, and taste, then red, spherical, and sweet fruit is recognized as an apple. Hence each feature individually contributes to identify that it is an apple without depending on each other.</a:t>
            </a:r>
            <a:endParaRPr/>
          </a:p>
          <a:p>
            <a:pPr marL="0" marR="0" lvl="0" indent="0" algn="l" rtl="0">
              <a:spcBef>
                <a:spcPts val="0"/>
              </a:spcBef>
              <a:spcAft>
                <a:spcPts val="0"/>
              </a:spcAft>
              <a:buNone/>
            </a:pPr>
            <a:r>
              <a:rPr lang="en-US" sz="1600" b="1">
                <a:solidFill>
                  <a:srgbClr val="595959"/>
                </a:solidFill>
                <a:latin typeface="Arial"/>
                <a:ea typeface="Arial"/>
                <a:cs typeface="Arial"/>
                <a:sym typeface="Arial"/>
              </a:rPr>
              <a:t>Bayes</a:t>
            </a:r>
            <a:r>
              <a:rPr lang="en-US" sz="1600">
                <a:solidFill>
                  <a:srgbClr val="595959"/>
                </a:solidFill>
                <a:latin typeface="Arial"/>
                <a:ea typeface="Arial"/>
                <a:cs typeface="Arial"/>
                <a:sym typeface="Arial"/>
              </a:rPr>
              <a:t>: It is called Bayes because it depends on the principle of Bayes' Theorem.</a:t>
            </a:r>
            <a:endParaRPr/>
          </a:p>
          <a:p>
            <a:pPr marL="0" marR="0" lvl="0" indent="0" algn="l" rtl="0">
              <a:spcBef>
                <a:spcPts val="0"/>
              </a:spcBef>
              <a:spcAft>
                <a:spcPts val="0"/>
              </a:spcAft>
              <a:buNone/>
            </a:pPr>
            <a:endParaRPr sz="1600">
              <a:solidFill>
                <a:srgbClr val="595959"/>
              </a:solidFill>
              <a:latin typeface="Arial"/>
              <a:ea typeface="Arial"/>
              <a:cs typeface="Arial"/>
              <a:sym typeface="Arial"/>
            </a:endParaRPr>
          </a:p>
          <a:p>
            <a:pPr marL="0" marR="0" lvl="0" indent="0" algn="l" rtl="0">
              <a:spcBef>
                <a:spcPts val="0"/>
              </a:spcBef>
              <a:spcAft>
                <a:spcPts val="0"/>
              </a:spcAft>
              <a:buNone/>
            </a:pPr>
            <a:r>
              <a:rPr lang="en-US" sz="1600">
                <a:solidFill>
                  <a:srgbClr val="595959"/>
                </a:solidFill>
                <a:latin typeface="Arial"/>
                <a:ea typeface="Arial"/>
                <a:cs typeface="Arial"/>
                <a:sym typeface="Arial"/>
              </a:rPr>
              <a:t>Bayes Formula:</a:t>
            </a:r>
            <a:endParaRPr/>
          </a:p>
        </p:txBody>
      </p:sp>
      <p:pic>
        <p:nvPicPr>
          <p:cNvPr id="679" name="Google Shape;679;p82" descr="Naïve Bayes Classifier Algorithm"/>
          <p:cNvPicPr preferRelativeResize="0"/>
          <p:nvPr/>
        </p:nvPicPr>
        <p:blipFill rotWithShape="1">
          <a:blip r:embed="rId3">
            <a:alphaModFix/>
          </a:blip>
          <a:srcRect/>
          <a:stretch/>
        </p:blipFill>
        <p:spPr>
          <a:xfrm>
            <a:off x="957271" y="4504209"/>
            <a:ext cx="1856950" cy="62968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3"/>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85" name="Google Shape;685;p83"/>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Naïve Bayes Classifier Algorithm</a:t>
            </a:r>
            <a:endParaRPr sz="1600" b="1">
              <a:solidFill>
                <a:srgbClr val="595959"/>
              </a:solidFill>
              <a:latin typeface="Arial"/>
              <a:ea typeface="Arial"/>
              <a:cs typeface="Arial"/>
              <a:sym typeface="Arial"/>
            </a:endParaRPr>
          </a:p>
        </p:txBody>
      </p:sp>
      <p:sp>
        <p:nvSpPr>
          <p:cNvPr id="686" name="Google Shape;686;p83"/>
          <p:cNvSpPr txBox="1"/>
          <p:nvPr/>
        </p:nvSpPr>
        <p:spPr>
          <a:xfrm>
            <a:off x="532660" y="1817171"/>
            <a:ext cx="827176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595959"/>
                </a:solidFill>
                <a:latin typeface="Arial"/>
                <a:ea typeface="Arial"/>
                <a:cs typeface="Arial"/>
                <a:sym typeface="Arial"/>
              </a:rPr>
              <a:t>Working of Naïve Bayes' Classifier</a:t>
            </a:r>
            <a:endParaRPr sz="1600" b="1">
              <a:solidFill>
                <a:srgbClr val="595959"/>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4"/>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92" name="Google Shape;692;p84"/>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Naïve Bayes Classifier Algorithm</a:t>
            </a:r>
            <a:endParaRPr sz="1600" b="1">
              <a:solidFill>
                <a:srgbClr val="595959"/>
              </a:solidFill>
              <a:latin typeface="Arial"/>
              <a:ea typeface="Arial"/>
              <a:cs typeface="Arial"/>
              <a:sym typeface="Arial"/>
            </a:endParaRPr>
          </a:p>
        </p:txBody>
      </p:sp>
      <p:sp>
        <p:nvSpPr>
          <p:cNvPr id="693" name="Google Shape;693;p84"/>
          <p:cNvSpPr txBox="1"/>
          <p:nvPr/>
        </p:nvSpPr>
        <p:spPr>
          <a:xfrm>
            <a:off x="532660" y="1817171"/>
            <a:ext cx="8271768" cy="2488695"/>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Advantages of Naïve Bayes Classifier:</a:t>
            </a:r>
            <a:endParaRPr sz="1600">
              <a:solidFill>
                <a:srgbClr val="595959"/>
              </a:solidFill>
              <a:latin typeface="Arial"/>
              <a:ea typeface="Arial"/>
              <a:cs typeface="Arial"/>
              <a:sym typeface="Arial"/>
            </a:endParaRPr>
          </a:p>
          <a:p>
            <a:pPr marL="342900" marR="0" lvl="0" indent="-342900" algn="l" rtl="0">
              <a:lnSpc>
                <a:spcPct val="107000"/>
              </a:lnSpc>
              <a:spcBef>
                <a:spcPts val="800"/>
              </a:spcBef>
              <a:spcAft>
                <a:spcPts val="0"/>
              </a:spcAft>
              <a:buClr>
                <a:srgbClr val="595959"/>
              </a:buClr>
              <a:buSzPts val="1600"/>
              <a:buFont typeface="Noto Sans Symbols"/>
              <a:buChar char="∙"/>
            </a:pPr>
            <a:r>
              <a:rPr lang="en-US" sz="1600">
                <a:solidFill>
                  <a:srgbClr val="595959"/>
                </a:solidFill>
                <a:highlight>
                  <a:srgbClr val="FFFFFF"/>
                </a:highlight>
                <a:latin typeface="Arial"/>
                <a:ea typeface="Arial"/>
                <a:cs typeface="Arial"/>
                <a:sym typeface="Arial"/>
              </a:rPr>
              <a:t>Naïve Bayes is one of the fast and easy ML algorithms to predict a class of datasets.</a:t>
            </a:r>
            <a:endParaRPr sz="1600">
              <a:solidFill>
                <a:srgbClr val="595959"/>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a:solidFill>
                  <a:srgbClr val="595959"/>
                </a:solidFill>
                <a:highlight>
                  <a:srgbClr val="FFFFFF"/>
                </a:highlight>
                <a:latin typeface="Arial"/>
                <a:ea typeface="Arial"/>
                <a:cs typeface="Arial"/>
                <a:sym typeface="Arial"/>
              </a:rPr>
              <a:t>It can be used for Binary as well as Multi-class Classifications.</a:t>
            </a:r>
            <a:endParaRPr sz="1600">
              <a:solidFill>
                <a:srgbClr val="595959"/>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a:solidFill>
                  <a:srgbClr val="595959"/>
                </a:solidFill>
                <a:highlight>
                  <a:srgbClr val="FFFFFF"/>
                </a:highlight>
                <a:latin typeface="Arial"/>
                <a:ea typeface="Arial"/>
                <a:cs typeface="Arial"/>
                <a:sym typeface="Arial"/>
              </a:rPr>
              <a:t>It performs well in multi-class predictions as compared to the other Algorithms.</a:t>
            </a:r>
            <a:endParaRPr sz="1600">
              <a:solidFill>
                <a:srgbClr val="595959"/>
              </a:solidFill>
              <a:latin typeface="Arial"/>
              <a:ea typeface="Arial"/>
              <a:cs typeface="Arial"/>
              <a:sym typeface="Arial"/>
            </a:endParaRPr>
          </a:p>
          <a:p>
            <a:pPr marL="342900" marR="0" lvl="0" indent="-342900" algn="l" rtl="0">
              <a:lnSpc>
                <a:spcPct val="107000"/>
              </a:lnSpc>
              <a:spcBef>
                <a:spcPts val="0"/>
              </a:spcBef>
              <a:spcAft>
                <a:spcPts val="0"/>
              </a:spcAft>
              <a:buClr>
                <a:srgbClr val="595959"/>
              </a:buClr>
              <a:buSzPts val="1600"/>
              <a:buFont typeface="Noto Sans Symbols"/>
              <a:buChar char="∙"/>
            </a:pPr>
            <a:r>
              <a:rPr lang="en-US" sz="1600">
                <a:solidFill>
                  <a:srgbClr val="595959"/>
                </a:solidFill>
                <a:highlight>
                  <a:srgbClr val="FFFFFF"/>
                </a:highlight>
                <a:latin typeface="Arial"/>
                <a:ea typeface="Arial"/>
                <a:cs typeface="Arial"/>
                <a:sym typeface="Arial"/>
              </a:rPr>
              <a:t>It is the most popular choice for </a:t>
            </a:r>
            <a:r>
              <a:rPr lang="en-US" sz="1600" b="1">
                <a:solidFill>
                  <a:srgbClr val="595959"/>
                </a:solidFill>
                <a:highlight>
                  <a:srgbClr val="FFFFFF"/>
                </a:highlight>
                <a:latin typeface="Arial"/>
                <a:ea typeface="Arial"/>
                <a:cs typeface="Arial"/>
                <a:sym typeface="Arial"/>
              </a:rPr>
              <a:t>text classification problems</a:t>
            </a:r>
            <a:r>
              <a:rPr lang="en-US" sz="1600">
                <a:solidFill>
                  <a:srgbClr val="595959"/>
                </a:solidFill>
                <a:highlight>
                  <a:srgbClr val="FFFFFF"/>
                </a:highlight>
                <a:latin typeface="Arial"/>
                <a:ea typeface="Arial"/>
                <a:cs typeface="Arial"/>
                <a:sym typeface="Arial"/>
              </a:rPr>
              <a:t>.</a:t>
            </a:r>
            <a:endParaRPr sz="1600">
              <a:solidFill>
                <a:srgbClr val="595959"/>
              </a:solidFill>
              <a:latin typeface="Arial"/>
              <a:ea typeface="Arial"/>
              <a:cs typeface="Arial"/>
              <a:sym typeface="Arial"/>
            </a:endParaRPr>
          </a:p>
          <a:p>
            <a:pPr marL="0" marR="0" lvl="0" indent="0" algn="l" rtl="0">
              <a:lnSpc>
                <a:spcPct val="107000"/>
              </a:lnSpc>
              <a:spcBef>
                <a:spcPts val="800"/>
              </a:spcBef>
              <a:spcAft>
                <a:spcPts val="0"/>
              </a:spcAft>
              <a:buNone/>
            </a:pPr>
            <a:r>
              <a:rPr lang="en-US" sz="1600" b="1">
                <a:solidFill>
                  <a:srgbClr val="595959"/>
                </a:solidFill>
                <a:highlight>
                  <a:srgbClr val="FFFFFF"/>
                </a:highlight>
                <a:latin typeface="Arial"/>
                <a:ea typeface="Arial"/>
                <a:cs typeface="Arial"/>
                <a:sym typeface="Arial"/>
              </a:rPr>
              <a:t>Disadvantages of Naïve Bayes Classifier:</a:t>
            </a:r>
            <a:endParaRPr sz="1600">
              <a:solidFill>
                <a:srgbClr val="595959"/>
              </a:solidFill>
              <a:latin typeface="Arial"/>
              <a:ea typeface="Arial"/>
              <a:cs typeface="Arial"/>
              <a:sym typeface="Arial"/>
            </a:endParaRPr>
          </a:p>
          <a:p>
            <a:pPr marL="342900" marR="0" lvl="0" indent="-342900" algn="l" rtl="0">
              <a:lnSpc>
                <a:spcPct val="107000"/>
              </a:lnSpc>
              <a:spcBef>
                <a:spcPts val="800"/>
              </a:spcBef>
              <a:spcAft>
                <a:spcPts val="0"/>
              </a:spcAft>
              <a:buClr>
                <a:srgbClr val="595959"/>
              </a:buClr>
              <a:buSzPts val="1600"/>
              <a:buFont typeface="Noto Sans Symbols"/>
              <a:buChar char="∙"/>
            </a:pPr>
            <a:r>
              <a:rPr lang="en-US" sz="1600">
                <a:solidFill>
                  <a:srgbClr val="595959"/>
                </a:solidFill>
                <a:highlight>
                  <a:srgbClr val="FFFFFF"/>
                </a:highlight>
                <a:latin typeface="Arial"/>
                <a:ea typeface="Arial"/>
                <a:cs typeface="Arial"/>
                <a:sym typeface="Arial"/>
              </a:rPr>
              <a:t>Naive Bayes assumes that all features are independent or unrelated, so it cannot learn the relationship between features.</a:t>
            </a:r>
            <a:endParaRPr sz="1600">
              <a:solidFill>
                <a:srgbClr val="595959"/>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85"/>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699" name="Google Shape;699;p85"/>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595959"/>
                </a:solidFill>
                <a:latin typeface="Arial"/>
                <a:ea typeface="Arial"/>
                <a:cs typeface="Arial"/>
                <a:sym typeface="Arial"/>
              </a:rPr>
              <a:t>Naïve Bayes Classifier Algorithm</a:t>
            </a:r>
            <a:endParaRPr sz="1600" b="1">
              <a:solidFill>
                <a:srgbClr val="595959"/>
              </a:solidFill>
              <a:latin typeface="Arial"/>
              <a:ea typeface="Arial"/>
              <a:cs typeface="Arial"/>
              <a:sym typeface="Arial"/>
            </a:endParaRPr>
          </a:p>
        </p:txBody>
      </p:sp>
      <p:sp>
        <p:nvSpPr>
          <p:cNvPr id="700" name="Google Shape;700;p85"/>
          <p:cNvSpPr txBox="1"/>
          <p:nvPr/>
        </p:nvSpPr>
        <p:spPr>
          <a:xfrm>
            <a:off x="532660" y="1817171"/>
            <a:ext cx="8271768" cy="33663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b="1">
                <a:solidFill>
                  <a:srgbClr val="595959"/>
                </a:solidFill>
                <a:highlight>
                  <a:srgbClr val="FFFFFF"/>
                </a:highlight>
                <a:latin typeface="Arial"/>
                <a:ea typeface="Arial"/>
                <a:cs typeface="Arial"/>
                <a:sym typeface="Arial"/>
              </a:rPr>
              <a:t>Python Implementation of the Naïve Bayes algorithm</a:t>
            </a:r>
            <a:endParaRPr sz="1600">
              <a:solidFill>
                <a:srgbClr val="595959"/>
              </a:solidFill>
              <a:latin typeface="Arial"/>
              <a:ea typeface="Arial"/>
              <a:cs typeface="Arial"/>
              <a:sym typeface="Arial"/>
            </a:endParaRPr>
          </a:p>
        </p:txBody>
      </p:sp>
      <p:pic>
        <p:nvPicPr>
          <p:cNvPr id="701" name="Google Shape;701;p85"/>
          <p:cNvPicPr preferRelativeResize="0"/>
          <p:nvPr/>
        </p:nvPicPr>
        <p:blipFill rotWithShape="1">
          <a:blip r:embed="rId3">
            <a:alphaModFix/>
          </a:blip>
          <a:srcRect/>
          <a:stretch/>
        </p:blipFill>
        <p:spPr>
          <a:xfrm>
            <a:off x="532660" y="2284070"/>
            <a:ext cx="4634264" cy="386815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86"/>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07" name="Google Shape;707;p86"/>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Support Vector Machine Algorithm</a:t>
            </a:r>
            <a:endParaRPr sz="1600" b="1">
              <a:solidFill>
                <a:srgbClr val="595959"/>
              </a:solidFill>
              <a:latin typeface="Arial"/>
              <a:ea typeface="Arial"/>
              <a:cs typeface="Arial"/>
              <a:sym typeface="Arial"/>
            </a:endParaRPr>
          </a:p>
        </p:txBody>
      </p:sp>
      <p:sp>
        <p:nvSpPr>
          <p:cNvPr id="708" name="Google Shape;708;p86"/>
          <p:cNvSpPr txBox="1"/>
          <p:nvPr/>
        </p:nvSpPr>
        <p:spPr>
          <a:xfrm>
            <a:off x="532660" y="1817171"/>
            <a:ext cx="5563340" cy="254697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600">
                <a:solidFill>
                  <a:srgbClr val="595959"/>
                </a:solidFill>
                <a:highlight>
                  <a:srgbClr val="FFFFFF"/>
                </a:highlight>
                <a:latin typeface="Arial"/>
                <a:ea typeface="Arial"/>
                <a:cs typeface="Arial"/>
                <a:sym typeface="Arial"/>
              </a:rPr>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a:p>
          <a:p>
            <a:pPr marL="0" marR="0" lvl="0" indent="0" algn="l" rtl="0">
              <a:lnSpc>
                <a:spcPct val="107000"/>
              </a:lnSpc>
              <a:spcBef>
                <a:spcPts val="800"/>
              </a:spcBef>
              <a:spcAft>
                <a:spcPts val="0"/>
              </a:spcAft>
              <a:buNone/>
            </a:pPr>
            <a:r>
              <a:rPr lang="en-US" sz="1600">
                <a:solidFill>
                  <a:srgbClr val="595959"/>
                </a:solidFill>
                <a:highlight>
                  <a:srgbClr val="FFFFFF"/>
                </a:highlight>
                <a:latin typeface="Arial"/>
                <a:ea typeface="Arial"/>
                <a:cs typeface="Arial"/>
                <a:sym typeface="Arial"/>
              </a:rPr>
              <a:t>SVM chooses the extreme points/vectors that help in creating the hyperplane. These extreme cases are called as support vectors, and hence algorithm is termed as Support Vector Machine</a:t>
            </a:r>
            <a:endParaRPr sz="1400">
              <a:solidFill>
                <a:srgbClr val="595959"/>
              </a:solidFill>
              <a:latin typeface="Arial"/>
              <a:ea typeface="Arial"/>
              <a:cs typeface="Arial"/>
              <a:sym typeface="Arial"/>
            </a:endParaRPr>
          </a:p>
        </p:txBody>
      </p:sp>
      <p:pic>
        <p:nvPicPr>
          <p:cNvPr id="709" name="Google Shape;709;p86" descr="Support Vector Machine Algorithm"/>
          <p:cNvPicPr preferRelativeResize="0"/>
          <p:nvPr/>
        </p:nvPicPr>
        <p:blipFill rotWithShape="1">
          <a:blip r:embed="rId3">
            <a:alphaModFix/>
          </a:blip>
          <a:srcRect r="27"/>
          <a:stretch/>
        </p:blipFill>
        <p:spPr>
          <a:xfrm>
            <a:off x="6380121" y="2047497"/>
            <a:ext cx="5279219" cy="38100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87"/>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15" name="Google Shape;715;p87"/>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Support Vector Machine Algorithm</a:t>
            </a:r>
            <a:endParaRPr sz="1600" b="1">
              <a:solidFill>
                <a:srgbClr val="595959"/>
              </a:solidFill>
              <a:latin typeface="Arial"/>
              <a:ea typeface="Arial"/>
              <a:cs typeface="Arial"/>
              <a:sym typeface="Arial"/>
            </a:endParaRPr>
          </a:p>
        </p:txBody>
      </p:sp>
      <p:sp>
        <p:nvSpPr>
          <p:cNvPr id="716" name="Google Shape;716;p87"/>
          <p:cNvSpPr txBox="1"/>
          <p:nvPr/>
        </p:nvSpPr>
        <p:spPr>
          <a:xfrm>
            <a:off x="532659" y="1817171"/>
            <a:ext cx="8229601" cy="2540054"/>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600" b="1" i="0">
                <a:solidFill>
                  <a:srgbClr val="2F5496"/>
                </a:solidFill>
                <a:latin typeface="Arial"/>
                <a:ea typeface="Arial"/>
                <a:cs typeface="Arial"/>
                <a:sym typeface="Arial"/>
              </a:rPr>
              <a:t>Types of SVM</a:t>
            </a:r>
            <a:endParaRPr sz="1600" b="1" i="1">
              <a:solidFill>
                <a:srgbClr val="2F5496"/>
              </a:solidFill>
              <a:latin typeface="Arial"/>
              <a:ea typeface="Arial"/>
              <a:cs typeface="Arial"/>
              <a:sym typeface="Arial"/>
            </a:endParaRPr>
          </a:p>
          <a:p>
            <a:pPr marL="365760" marR="0" lvl="0" indent="-365760" algn="l" rtl="0">
              <a:lnSpc>
                <a:spcPct val="107000"/>
              </a:lnSpc>
              <a:spcBef>
                <a:spcPts val="200"/>
              </a:spcBef>
              <a:spcAft>
                <a:spcPts val="0"/>
              </a:spcAft>
              <a:buNone/>
            </a:pPr>
            <a:r>
              <a:rPr lang="en-US" sz="1600" b="1">
                <a:solidFill>
                  <a:srgbClr val="595959"/>
                </a:solidFill>
                <a:highlight>
                  <a:srgbClr val="FFFFFF"/>
                </a:highlight>
                <a:latin typeface="Arial"/>
                <a:ea typeface="Arial"/>
                <a:cs typeface="Arial"/>
                <a:sym typeface="Arial"/>
              </a:rPr>
              <a:t>SVM can be of two types:</a:t>
            </a:r>
            <a:endParaRPr sz="1600">
              <a:solidFill>
                <a:schemeClr val="dk1"/>
              </a:solidFill>
              <a:latin typeface="Arial"/>
              <a:ea typeface="Arial"/>
              <a:cs typeface="Arial"/>
              <a:sym typeface="Arial"/>
            </a:endParaRPr>
          </a:p>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Linear SVM:</a:t>
            </a:r>
            <a:r>
              <a:rPr lang="en-US" sz="1600">
                <a:solidFill>
                  <a:srgbClr val="595959"/>
                </a:solidFill>
                <a:highlight>
                  <a:srgbClr val="FFFFFF"/>
                </a:highlight>
                <a:latin typeface="Arial"/>
                <a:ea typeface="Arial"/>
                <a:cs typeface="Arial"/>
                <a:sym typeface="Arial"/>
              </a:rPr>
              <a:t> Linear SVM is used for linearly separable data, which means if a dataset can be classified into two classes by using a single straight line, then such data is termed as linearly separable data, and classifier is used called as Linear SVM classifier.</a:t>
            </a:r>
            <a:endParaRPr sz="1600">
              <a:solidFill>
                <a:schemeClr val="dk1"/>
              </a:solidFill>
              <a:latin typeface="Arial"/>
              <a:ea typeface="Arial"/>
              <a:cs typeface="Arial"/>
              <a:sym typeface="Arial"/>
            </a:endParaRPr>
          </a:p>
          <a:p>
            <a:pPr marL="285750" marR="0" lvl="0" indent="-285750" algn="l" rtl="0">
              <a:spcBef>
                <a:spcPts val="80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Non-linear SVM:</a:t>
            </a:r>
            <a:r>
              <a:rPr lang="en-US" sz="1600">
                <a:solidFill>
                  <a:srgbClr val="595959"/>
                </a:solidFill>
                <a:highlight>
                  <a:srgbClr val="FFFFFF"/>
                </a:highlight>
                <a:latin typeface="Arial"/>
                <a:ea typeface="Arial"/>
                <a:cs typeface="Arial"/>
                <a:sym typeface="Arial"/>
              </a:rPr>
              <a:t> Non-Linear SVM is used for non-linearly separated data, which means if a dataset cannot be classified by using a straight line, then such data is termed as non-linear data and classifier used is called as Non-linear SVM classifier.</a:t>
            </a:r>
            <a:endParaRPr sz="1200">
              <a:solidFill>
                <a:srgbClr val="595959"/>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8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800"/>
              <a:buFont typeface="Arial"/>
              <a:buNone/>
            </a:pPr>
            <a:r>
              <a:rPr lang="en-US"/>
              <a:t>Supervised Learning Algorithm</a:t>
            </a:r>
            <a:endParaRPr/>
          </a:p>
        </p:txBody>
      </p:sp>
      <p:sp>
        <p:nvSpPr>
          <p:cNvPr id="722" name="Google Shape;722;p88"/>
          <p:cNvSpPr txBox="1"/>
          <p:nvPr/>
        </p:nvSpPr>
        <p:spPr>
          <a:xfrm>
            <a:off x="508245" y="1000503"/>
            <a:ext cx="71975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2F5496"/>
                </a:solidFill>
                <a:latin typeface="Arial"/>
                <a:ea typeface="Arial"/>
                <a:cs typeface="Arial"/>
                <a:sym typeface="Arial"/>
              </a:rPr>
              <a:t>Support Vector Machine Algorithm</a:t>
            </a:r>
            <a:endParaRPr sz="1600" b="1">
              <a:solidFill>
                <a:srgbClr val="595959"/>
              </a:solidFill>
              <a:latin typeface="Arial"/>
              <a:ea typeface="Arial"/>
              <a:cs typeface="Arial"/>
              <a:sym typeface="Arial"/>
            </a:endParaRPr>
          </a:p>
        </p:txBody>
      </p:sp>
      <p:sp>
        <p:nvSpPr>
          <p:cNvPr id="723" name="Google Shape;723;p88"/>
          <p:cNvSpPr txBox="1"/>
          <p:nvPr/>
        </p:nvSpPr>
        <p:spPr>
          <a:xfrm>
            <a:off x="532659" y="1817171"/>
            <a:ext cx="8229601" cy="632994"/>
          </a:xfrm>
          <a:prstGeom prst="rect">
            <a:avLst/>
          </a:prstGeom>
          <a:noFill/>
          <a:ln>
            <a:noFill/>
          </a:ln>
        </p:spPr>
        <p:txBody>
          <a:bodyPr spcFirstLastPara="1" wrap="square" lIns="91425" tIns="45700" rIns="91425" bIns="45700" anchor="t" anchorCtr="0">
            <a:spAutoFit/>
          </a:bodyPr>
          <a:lstStyle/>
          <a:p>
            <a:pPr marL="365760" marR="0" lvl="0" indent="-365760" algn="l" rtl="0">
              <a:lnSpc>
                <a:spcPct val="107000"/>
              </a:lnSpc>
              <a:spcBef>
                <a:spcPts val="0"/>
              </a:spcBef>
              <a:spcAft>
                <a:spcPts val="0"/>
              </a:spcAft>
              <a:buNone/>
            </a:pPr>
            <a:r>
              <a:rPr lang="en-US" sz="1800" b="1">
                <a:solidFill>
                  <a:srgbClr val="2F5496"/>
                </a:solidFill>
                <a:latin typeface="Arial"/>
                <a:ea typeface="Arial"/>
                <a:cs typeface="Arial"/>
                <a:sym typeface="Arial"/>
              </a:rPr>
              <a:t>How does SVM works?</a:t>
            </a:r>
            <a:endParaRPr/>
          </a:p>
          <a:p>
            <a:pPr marL="285750" marR="0" lvl="0" indent="-285750" algn="l" rtl="0">
              <a:lnSpc>
                <a:spcPct val="107000"/>
              </a:lnSpc>
              <a:spcBef>
                <a:spcPts val="0"/>
              </a:spcBef>
              <a:spcAft>
                <a:spcPts val="0"/>
              </a:spcAft>
              <a:buClr>
                <a:srgbClr val="595959"/>
              </a:buClr>
              <a:buSzPts val="1600"/>
              <a:buFont typeface="Arial"/>
              <a:buChar char="•"/>
            </a:pPr>
            <a:r>
              <a:rPr lang="en-US" sz="1600" b="1">
                <a:solidFill>
                  <a:srgbClr val="595959"/>
                </a:solidFill>
                <a:highlight>
                  <a:srgbClr val="FFFFFF"/>
                </a:highlight>
                <a:latin typeface="Arial"/>
                <a:ea typeface="Arial"/>
                <a:cs typeface="Arial"/>
                <a:sym typeface="Arial"/>
              </a:rPr>
              <a:t>Linear SVM</a:t>
            </a:r>
            <a:endParaRPr sz="1200">
              <a:solidFill>
                <a:srgbClr val="595959"/>
              </a:solidFill>
              <a:latin typeface="Arial"/>
              <a:ea typeface="Arial"/>
              <a:cs typeface="Arial"/>
              <a:sym typeface="Arial"/>
            </a:endParaRPr>
          </a:p>
        </p:txBody>
      </p:sp>
      <p:pic>
        <p:nvPicPr>
          <p:cNvPr id="724" name="Google Shape;724;p88" descr="Support Vector Machine Algorithm"/>
          <p:cNvPicPr preferRelativeResize="0"/>
          <p:nvPr/>
        </p:nvPicPr>
        <p:blipFill rotWithShape="1">
          <a:blip r:embed="rId3">
            <a:alphaModFix/>
          </a:blip>
          <a:srcRect/>
          <a:stretch/>
        </p:blipFill>
        <p:spPr>
          <a:xfrm>
            <a:off x="508245" y="2935231"/>
            <a:ext cx="5166360" cy="2385060"/>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7845</TotalTime>
  <Words>20475</Words>
  <Application>Microsoft Office PowerPoint</Application>
  <PresentationFormat>Widescreen</PresentationFormat>
  <Paragraphs>1423</Paragraphs>
  <Slides>186</Slides>
  <Notes>175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186</vt:i4>
      </vt:variant>
    </vt:vector>
  </HeadingPairs>
  <TitlesOfParts>
    <vt:vector size="194" baseType="lpstr">
      <vt:lpstr>Arial</vt:lpstr>
      <vt:lpstr>Arial Narrow</vt:lpstr>
      <vt:lpstr>Calibri</vt:lpstr>
      <vt:lpstr>Gill Sans MT</vt:lpstr>
      <vt:lpstr>Noto Sans Symbols</vt:lpstr>
      <vt:lpstr>Times New Roman</vt:lpstr>
      <vt:lpstr>Wingdings</vt:lpstr>
      <vt:lpstr>Gallery</vt:lpstr>
      <vt:lpstr>CRASH COURSE</vt:lpstr>
      <vt:lpstr>AGENDA</vt:lpstr>
      <vt:lpstr>Introduction to Machine Learning</vt:lpstr>
      <vt:lpstr>Machine learning</vt:lpstr>
      <vt:lpstr>Machine learning</vt:lpstr>
      <vt:lpstr>Introduction to Machine Learning</vt:lpstr>
      <vt:lpstr>PowerPoint Presentation</vt:lpstr>
      <vt:lpstr>Introduction to Machine Learning</vt:lpstr>
      <vt:lpstr>Introduction to Machine Learning</vt:lpstr>
      <vt:lpstr>Introduction to Machine Learning</vt:lpstr>
      <vt:lpstr>Introduction to Machine Learning</vt:lpstr>
      <vt:lpstr>Introduction to Machine Learning</vt:lpstr>
      <vt:lpstr>Introduction to Machine Learning</vt:lpstr>
      <vt:lpstr>Supervised vs Unsupervised learning </vt:lpstr>
      <vt:lpstr>Introduction to Machine Learning</vt:lpstr>
      <vt:lpstr>Introduction to Machine Learning</vt:lpstr>
      <vt:lpstr>Introduction to Machine Learning</vt:lpstr>
      <vt:lpstr>Introduction to Machine Learning</vt:lpstr>
      <vt:lpstr>Introduction to Machine Learning</vt:lpstr>
      <vt:lpstr>SUPERVISED LEARNING ALGORITHM</vt:lpstr>
      <vt:lpstr>Supervised Learning Algorithm</vt:lpstr>
      <vt:lpstr>Supervised Learning Algorithm</vt:lpstr>
      <vt:lpstr>Supervised Learning Algorithm</vt:lpstr>
      <vt:lpstr>Supervised Learning Algorithm</vt:lpstr>
      <vt:lpstr>CLASSIFICATION VS REGRESSION </vt:lpstr>
      <vt:lpstr>Supervised Learning Algorithm</vt:lpstr>
      <vt:lpstr>Supervised Learning Algorithm</vt:lpstr>
      <vt:lpstr>Supervised Learning Algorithm</vt:lpstr>
      <vt:lpstr>Supervised Learning Algorithm</vt:lpstr>
      <vt:lpstr>Underfitting and Overfitting</vt:lpstr>
      <vt:lpstr>Diagrams Representing different Fits in ML </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PowerPoint Presentation</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Confusion matrix</vt:lpstr>
      <vt:lpstr>Confusion matrix formulas</vt:lpstr>
      <vt:lpstr>Supervised Learning Algorithm</vt:lpstr>
      <vt:lpstr>Supervised Learning Algorithm</vt:lpstr>
      <vt:lpstr>Supervised Learning Algorithm</vt:lpstr>
      <vt:lpstr>PowerPoint Presentation</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PowerPoint Presentation</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Unsupervised Learning Algorithm</vt:lpstr>
      <vt:lpstr>REINFORCEMENT LEARNING</vt:lpstr>
      <vt:lpstr>Unsupervised Learning Algorithm</vt:lpstr>
      <vt:lpstr>Unsupervised Learning Algorithm</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Reinforcement Learning</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Timeseries Analysis</vt:lpstr>
      <vt:lpstr>Unsupervised Learning Algorithm</vt:lpstr>
      <vt:lpstr>Supervised Learning Algorithm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CRASH COURSE</dc:title>
  <dc:creator>vijayrajan.nadar@outlook.com</dc:creator>
  <cp:lastModifiedBy>neha sharma</cp:lastModifiedBy>
  <cp:revision>53</cp:revision>
  <dcterms:created xsi:type="dcterms:W3CDTF">2021-08-03T14:13:46Z</dcterms:created>
  <dcterms:modified xsi:type="dcterms:W3CDTF">2022-10-16T06:34:05Z</dcterms:modified>
</cp:coreProperties>
</file>